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0080625" cy="5670550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2" d="100"/>
          <a:sy n="132" d="100"/>
        </p:scale>
        <p:origin x="63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s-ES" sz="44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159640" cy="747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3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2772360" y="1326600"/>
            <a:ext cx="2159640" cy="747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3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504000" y="2145600"/>
            <a:ext cx="4426200" cy="747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24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3446280" y="5164560"/>
            <a:ext cx="3193200" cy="38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Footer</a:t>
            </a:r>
            <a:endParaRPr lang="es-ES" sz="1400" b="0" strike="noStrike" spc="-1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7225920" y="5164560"/>
            <a:ext cx="2346480" cy="38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0D6159B0-5A06-4BCC-8BDC-52537AA6D267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‹Nº›</a:t>
            </a:fld>
            <a:endParaRPr lang="es-ES" sz="1400" b="0" strike="noStrike" spc="-1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502920" y="5164560"/>
            <a:ext cx="2346480" cy="38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s-ES" sz="2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ftr"/>
          </p:nvPr>
        </p:nvSpPr>
        <p:spPr>
          <a:xfrm>
            <a:off x="3446280" y="5164560"/>
            <a:ext cx="3193200" cy="38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s-ES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Footer</a:t>
            </a:r>
            <a:endParaRPr lang="es-ES" sz="1400" b="0" strike="noStrike" spc="-1"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/>
          </p:nvPr>
        </p:nvSpPr>
        <p:spPr>
          <a:xfrm>
            <a:off x="7225920" y="5164560"/>
            <a:ext cx="2346480" cy="38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8584B976-9177-447C-8A2A-050F2E4A28FE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‹Nº›</a:t>
            </a:fld>
            <a:endParaRPr lang="es-ES" sz="1400" b="0" strike="noStrike" spc="-1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dt"/>
          </p:nvPr>
        </p:nvSpPr>
        <p:spPr>
          <a:xfrm>
            <a:off x="502920" y="5164560"/>
            <a:ext cx="2346480" cy="38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s-ES" sz="2400" b="0" strike="noStrike" spc="-1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620000" y="4860000"/>
            <a:ext cx="9069480" cy="94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s-ES" sz="2400" b="0" strike="noStrike" spc="-1">
                <a:solidFill>
                  <a:srgbClr val="654E00"/>
                </a:solidFill>
                <a:latin typeface="Arial"/>
                <a:ea typeface="DejaVu Sans"/>
              </a:rPr>
              <a:t>Lara Estefanía Jiménez Ortega</a:t>
            </a:r>
            <a:endParaRPr lang="es-E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70520" y="1260000"/>
            <a:ext cx="9069480" cy="32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</a:pPr>
            <a:r>
              <a:rPr lang="es-ES" sz="2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DETECCIÓN PRECOZ DE PATOLOGÍA DE SALUD MENTAL DEL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</a:pPr>
            <a:r>
              <a:rPr lang="es-ES" sz="2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PERSONAL DE ENFERMERÍA DEL ÁREA DE PSIQUIATRÍA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FFFFFF"/>
              </a:buClr>
            </a:pPr>
            <a:r>
              <a:rPr lang="es-ES" sz="2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 DE UN HOSPITAL DE TERCER NIVEL.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dirty="0"/>
              <a:t/>
            </a:r>
            <a:br>
              <a:rPr dirty="0"/>
            </a:br>
            <a:endParaRPr lang="es-ES" sz="2200" b="0" strike="noStrike" spc="-1" dirty="0">
              <a:latin typeface="Arial"/>
            </a:endParaRPr>
          </a:p>
        </p:txBody>
      </p:sp>
      <p:pic>
        <p:nvPicPr>
          <p:cNvPr id="86" name="Imagen 1"/>
          <p:cNvPicPr/>
          <p:nvPr/>
        </p:nvPicPr>
        <p:blipFill>
          <a:blip r:embed="rId3"/>
          <a:stretch/>
        </p:blipFill>
        <p:spPr>
          <a:xfrm>
            <a:off x="6594840" y="272880"/>
            <a:ext cx="1938240" cy="1011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Marcador de contenido 5"/>
          <p:cNvSpPr/>
          <p:nvPr/>
        </p:nvSpPr>
        <p:spPr>
          <a:xfrm>
            <a:off x="457560" y="1294560"/>
            <a:ext cx="9359280" cy="399024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ES" sz="1400" b="0" u="sng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Según </a:t>
            </a:r>
            <a:r>
              <a:rPr lang="es-ES" sz="1400" b="0" u="sng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la </a:t>
            </a:r>
            <a:r>
              <a:rPr lang="es-ES" sz="1400" b="1" u="sng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OMS</a:t>
            </a:r>
            <a:r>
              <a:rPr lang="es-ES" sz="1400" b="0" u="sng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 las patologías de Salud Mental se encuentran entre las </a:t>
            </a:r>
            <a:r>
              <a:rPr lang="es-ES" sz="1400" b="1" u="sng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tres</a:t>
            </a:r>
            <a:r>
              <a:rPr lang="es-ES" sz="1400" b="0" u="sng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 principales causas de enfermedad.</a:t>
            </a:r>
            <a:endParaRPr lang="es-ES" sz="1400" b="0" u="sng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just">
              <a:lnSpc>
                <a:spcPct val="150000"/>
              </a:lnSpc>
            </a:pPr>
            <a:endParaRPr lang="es-ES" sz="1400" b="0" u="sng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743040" lvl="1" indent="-285840" algn="just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El trabajo ¿Factor positivo o negativo?</a:t>
            </a:r>
          </a:p>
          <a:p>
            <a:pPr lvl="1" algn="just">
              <a:lnSpc>
                <a:spcPct val="150000"/>
              </a:lnSpc>
              <a:buClr>
                <a:srgbClr val="000000"/>
              </a:buClr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743040" lvl="1" indent="-285840" algn="just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Los trabajadores en ámbito </a:t>
            </a: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sanitario: una población de riesgo.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lvl="1" algn="just">
              <a:lnSpc>
                <a:spcPct val="150000"/>
              </a:lnSpc>
              <a:buClr>
                <a:srgbClr val="000000"/>
              </a:buClr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 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743040" lvl="1" indent="-285840" algn="just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El </a:t>
            </a: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GHQ-12: una herramienta de </a:t>
            </a:r>
            <a:r>
              <a:rPr lang="es-ES" sz="1400" b="0" strike="noStrike" spc="-1" dirty="0" err="1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screening</a:t>
            </a: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 de salud mental gran utilidad.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144000">
              <a:lnSpc>
                <a:spcPct val="90000"/>
              </a:lnSpc>
              <a:spcBef>
                <a:spcPts val="850"/>
              </a:spcBef>
            </a:pPr>
            <a:endParaRPr lang="es-ES" sz="1400" b="0" strike="noStrike" spc="-1" dirty="0">
              <a:latin typeface="Arial"/>
            </a:endParaRPr>
          </a:p>
        </p:txBody>
      </p:sp>
      <p:sp>
        <p:nvSpPr>
          <p:cNvPr id="88" name="Rectángulo 55"/>
          <p:cNvSpPr/>
          <p:nvPr/>
        </p:nvSpPr>
        <p:spPr>
          <a:xfrm>
            <a:off x="601560" y="326520"/>
            <a:ext cx="9071280" cy="78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Introducción</a:t>
            </a:r>
            <a:endParaRPr lang="es-ES" sz="3200" b="1" i="1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9" name="Imagen 1"/>
          <p:cNvPicPr/>
          <p:nvPr/>
        </p:nvPicPr>
        <p:blipFill>
          <a:blip r:embed="rId3"/>
          <a:stretch/>
        </p:blipFill>
        <p:spPr>
          <a:xfrm>
            <a:off x="8141760" y="29160"/>
            <a:ext cx="1938240" cy="1011600"/>
          </a:xfrm>
          <a:prstGeom prst="rect">
            <a:avLst/>
          </a:prstGeom>
          <a:ln w="0"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5399" y="3760800"/>
            <a:ext cx="2714625" cy="152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/>
          </p:nvPr>
        </p:nvSpPr>
        <p:spPr>
          <a:xfrm>
            <a:off x="504000" y="2143800"/>
            <a:ext cx="9071280" cy="117612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txBody>
          <a:bodyPr anchor="t">
            <a:noAutofit/>
          </a:bodyPr>
          <a:lstStyle/>
          <a:p>
            <a:pPr marL="0" indent="0">
              <a:lnSpc>
                <a:spcPct val="90000"/>
              </a:lnSpc>
              <a:spcBef>
                <a:spcPts val="850"/>
              </a:spcBef>
              <a:buNone/>
              <a:tabLst>
                <a:tab pos="0" algn="l"/>
              </a:tabLst>
            </a:pPr>
            <a:r>
              <a:rPr lang="es-ES" sz="18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  </a:t>
            </a:r>
            <a:r>
              <a:rPr lang="es-ES" sz="1800" b="1" strike="noStrike" spc="-1" dirty="0" smtClean="0">
                <a:solidFill>
                  <a:srgbClr val="00B050"/>
                </a:solidFill>
                <a:latin typeface="Arial"/>
                <a:ea typeface="DejaVu Sans"/>
              </a:rPr>
              <a:t>General</a:t>
            </a:r>
            <a:r>
              <a:rPr lang="es-ES" sz="1800" b="1" strike="noStrike" spc="-1" dirty="0">
                <a:solidFill>
                  <a:srgbClr val="00B050"/>
                </a:solidFill>
                <a:latin typeface="Arial"/>
                <a:ea typeface="DejaVu Sans"/>
              </a:rPr>
              <a:t>:</a:t>
            </a:r>
            <a:endParaRPr lang="es-ES" sz="1800" b="0" strike="noStrike" spc="-1" dirty="0">
              <a:solidFill>
                <a:srgbClr val="00B050"/>
              </a:solidFill>
              <a:latin typeface="Arial"/>
            </a:endParaRPr>
          </a:p>
          <a:p>
            <a:pPr marL="144000">
              <a:lnSpc>
                <a:spcPct val="90000"/>
              </a:lnSpc>
              <a:spcBef>
                <a:spcPts val="850"/>
              </a:spcBef>
              <a:tabLst>
                <a:tab pos="0" algn="l"/>
              </a:tabLst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Describir el estado de salud mental del personal de enfermería que trabaja en el área de </a:t>
            </a: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Psiquiatría.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144000">
              <a:lnSpc>
                <a:spcPct val="90000"/>
              </a:lnSpc>
              <a:spcBef>
                <a:spcPts val="850"/>
              </a:spcBef>
              <a:tabLst>
                <a:tab pos="0" algn="l"/>
              </a:tabLst>
            </a:pPr>
            <a:endParaRPr lang="es-ES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Marcador de contenido 7"/>
          <p:cNvSpPr/>
          <p:nvPr/>
        </p:nvSpPr>
        <p:spPr>
          <a:xfrm>
            <a:off x="504000" y="3471480"/>
            <a:ext cx="9071280" cy="196956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144000">
              <a:lnSpc>
                <a:spcPct val="90000"/>
              </a:lnSpc>
              <a:spcBef>
                <a:spcPts val="850"/>
              </a:spcBef>
            </a:pPr>
            <a:r>
              <a:rPr lang="es-ES" sz="1800" b="1" strike="noStrike" spc="-1" dirty="0" smtClean="0">
                <a:solidFill>
                  <a:srgbClr val="00B050"/>
                </a:solidFill>
                <a:latin typeface="Arial"/>
                <a:ea typeface="DejaVu Sans"/>
              </a:rPr>
              <a:t>Específicos:</a:t>
            </a:r>
            <a:endParaRPr lang="es-ES" sz="1800" b="0" strike="noStrike" spc="-1" dirty="0">
              <a:solidFill>
                <a:srgbClr val="00B050"/>
              </a:solidFill>
              <a:latin typeface="Arial"/>
            </a:endParaRPr>
          </a:p>
          <a:p>
            <a:pPr marL="144000">
              <a:lnSpc>
                <a:spcPct val="90000"/>
              </a:lnSpc>
              <a:spcBef>
                <a:spcPts val="850"/>
              </a:spcBef>
            </a:pPr>
            <a:endParaRPr lang="es-ES" sz="1800" b="0" strike="noStrike" spc="-1" dirty="0">
              <a:latin typeface="Arial"/>
            </a:endParaRPr>
          </a:p>
          <a:p>
            <a:pPr marL="800280" lvl="1" indent="-343080" algn="just">
              <a:lnSpc>
                <a:spcPct val="115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Perfil socio-laboral.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457200" algn="just">
              <a:lnSpc>
                <a:spcPct val="115000"/>
              </a:lnSpc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800280" lvl="1" indent="-343080" algn="just">
              <a:lnSpc>
                <a:spcPct val="115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Proporción de </a:t>
            </a: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trabajadores que presentan un GHQ12 positivo respecto a </a:t>
            </a: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otros con AP de Salud Mental. 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144000">
              <a:lnSpc>
                <a:spcPct val="90000"/>
              </a:lnSpc>
              <a:spcBef>
                <a:spcPts val="850"/>
              </a:spcBef>
            </a:pPr>
            <a:endParaRPr lang="es-ES" sz="1400" b="0" strike="noStrike" spc="-1" dirty="0">
              <a:latin typeface="Arial"/>
            </a:endParaRPr>
          </a:p>
        </p:txBody>
      </p:sp>
      <p:sp>
        <p:nvSpPr>
          <p:cNvPr id="92" name="Rectángulo 58"/>
          <p:cNvSpPr/>
          <p:nvPr/>
        </p:nvSpPr>
        <p:spPr>
          <a:xfrm>
            <a:off x="504000" y="-94140"/>
            <a:ext cx="9071280" cy="78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Objetivos</a:t>
            </a:r>
            <a:endParaRPr lang="es-ES" sz="3200" b="1" i="1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3" name="Imagen 1"/>
          <p:cNvPicPr/>
          <p:nvPr/>
        </p:nvPicPr>
        <p:blipFill>
          <a:blip r:embed="rId3"/>
          <a:stretch/>
        </p:blipFill>
        <p:spPr>
          <a:xfrm>
            <a:off x="4276080" y="615960"/>
            <a:ext cx="1527480" cy="1375920"/>
          </a:xfrm>
          <a:prstGeom prst="rect">
            <a:avLst/>
          </a:prstGeom>
          <a:ln w="0">
            <a:noFill/>
          </a:ln>
        </p:spPr>
      </p:pic>
      <p:pic>
        <p:nvPicPr>
          <p:cNvPr id="94" name="Imagen 2"/>
          <p:cNvPicPr/>
          <p:nvPr/>
        </p:nvPicPr>
        <p:blipFill>
          <a:blip r:embed="rId4"/>
          <a:stretch/>
        </p:blipFill>
        <p:spPr>
          <a:xfrm>
            <a:off x="8141760" y="0"/>
            <a:ext cx="1938240" cy="1011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Marcador de contenido 2"/>
          <p:cNvSpPr/>
          <p:nvPr/>
        </p:nvSpPr>
        <p:spPr>
          <a:xfrm>
            <a:off x="720000" y="2129040"/>
            <a:ext cx="4204800" cy="311328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Estudio descriptivo transversal.</a:t>
            </a: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s-E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GHQ-12 </a:t>
            </a: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en los trabajadores sin </a:t>
            </a:r>
            <a:r>
              <a:rPr lang="es-ES" sz="1400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AP</a:t>
            </a: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 </a:t>
            </a: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de salud mental </a:t>
            </a: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(¿</a:t>
            </a:r>
            <a:r>
              <a:rPr lang="es-ES" sz="1400" b="0" strike="noStrike" spc="-1" dirty="0" err="1" smtClean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infradiagnóstico</a:t>
            </a:r>
            <a:r>
              <a:rPr lang="es-ES" sz="1400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?)</a:t>
            </a:r>
          </a:p>
          <a:p>
            <a:pPr>
              <a:lnSpc>
                <a:spcPct val="100000"/>
              </a:lnSpc>
              <a:buClr>
                <a:srgbClr val="000000"/>
              </a:buClr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Cuestionario </a:t>
            </a:r>
            <a:r>
              <a:rPr lang="es-ES" sz="1400" b="0" strike="noStrike" spc="-1" dirty="0" err="1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anonimizado</a:t>
            </a: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 y </a:t>
            </a:r>
            <a:r>
              <a:rPr lang="es-ES" sz="1400" b="0" strike="noStrike" spc="-1" dirty="0" err="1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customizado</a:t>
            </a: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 de Google </a:t>
            </a:r>
            <a:r>
              <a:rPr lang="es-ES" sz="1400" b="0" strike="noStrike" spc="-1" dirty="0" err="1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Forms</a:t>
            </a: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96" name="Marcador de contenido 1"/>
          <p:cNvSpPr/>
          <p:nvPr/>
        </p:nvSpPr>
        <p:spPr>
          <a:xfrm>
            <a:off x="5334480" y="2129040"/>
            <a:ext cx="4204800" cy="291024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Rectángulo 47"/>
          <p:cNvSpPr/>
          <p:nvPr/>
        </p:nvSpPr>
        <p:spPr>
          <a:xfrm>
            <a:off x="518874" y="719280"/>
            <a:ext cx="9071280" cy="78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Metodología</a:t>
            </a:r>
            <a:endParaRPr lang="es-ES" sz="3200" b="1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8" name="Imagen 1"/>
          <p:cNvPicPr/>
          <p:nvPr/>
        </p:nvPicPr>
        <p:blipFill>
          <a:blip r:embed="rId3"/>
          <a:stretch/>
        </p:blipFill>
        <p:spPr>
          <a:xfrm>
            <a:off x="5334480" y="2099160"/>
            <a:ext cx="4204800" cy="3143160"/>
          </a:xfrm>
          <a:prstGeom prst="rect">
            <a:avLst/>
          </a:prstGeom>
          <a:ln w="0">
            <a:noFill/>
          </a:ln>
        </p:spPr>
      </p:pic>
      <p:pic>
        <p:nvPicPr>
          <p:cNvPr id="99" name="Imagen 2"/>
          <p:cNvPicPr/>
          <p:nvPr/>
        </p:nvPicPr>
        <p:blipFill>
          <a:blip r:embed="rId4"/>
          <a:stretch/>
        </p:blipFill>
        <p:spPr>
          <a:xfrm>
            <a:off x="8141760" y="0"/>
            <a:ext cx="1938240" cy="1011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Marcador de contenido 2"/>
          <p:cNvSpPr/>
          <p:nvPr/>
        </p:nvSpPr>
        <p:spPr>
          <a:xfrm>
            <a:off x="720000" y="2129040"/>
            <a:ext cx="4204800" cy="291024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1400" b="1" u="sng" strike="noStrike" spc="-1" dirty="0">
                <a:solidFill>
                  <a:schemeClr val="accent2">
                    <a:lumMod val="75000"/>
                  </a:schemeClr>
                </a:solidFill>
                <a:uFillTx/>
                <a:latin typeface="Arial"/>
                <a:ea typeface="Calibri"/>
              </a:rPr>
              <a:t>Criterios de inclusión:</a:t>
            </a:r>
            <a:endParaRPr lang="es-ES" sz="1400" b="1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628560" lvl="1" indent="-17136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SimSun"/>
              </a:rPr>
              <a:t>Trabajar en la planta de hospitalización de Psiquiatría como personal de enfermería durante el período de estudio.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1400" b="1" u="sng" strike="noStrike" spc="-1" dirty="0">
                <a:solidFill>
                  <a:schemeClr val="accent2">
                    <a:lumMod val="75000"/>
                  </a:schemeClr>
                </a:solidFill>
                <a:uFillTx/>
                <a:latin typeface="Arial"/>
                <a:ea typeface="Calibri"/>
              </a:rPr>
              <a:t>Criterios de exclusión:</a:t>
            </a:r>
            <a:endParaRPr lang="es-ES" sz="1400" b="1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628560" lvl="1" indent="-17136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SimSun"/>
              </a:rPr>
              <a:t>Estar de IT </a:t>
            </a: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SimSun"/>
              </a:rPr>
              <a:t>durante </a:t>
            </a: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SimSun"/>
              </a:rPr>
              <a:t>el periodo de estudio.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628560" lvl="1" indent="-17136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SimSun"/>
              </a:rPr>
              <a:t>Tener un contrato de retén.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s-ES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es-ES" sz="1400" b="0" strike="noStrike" spc="-1" dirty="0">
              <a:latin typeface="Arial"/>
            </a:endParaRPr>
          </a:p>
        </p:txBody>
      </p:sp>
      <p:sp>
        <p:nvSpPr>
          <p:cNvPr id="101" name="Marcador de contenido 1"/>
          <p:cNvSpPr/>
          <p:nvPr/>
        </p:nvSpPr>
        <p:spPr>
          <a:xfrm>
            <a:off x="5334480" y="2129040"/>
            <a:ext cx="4204800" cy="291024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just">
              <a:lnSpc>
                <a:spcPct val="115000"/>
              </a:lnSpc>
            </a:pPr>
            <a:r>
              <a:rPr lang="es-ES" sz="1400" b="1" u="sng" strike="noStrike" spc="-1" dirty="0">
                <a:solidFill>
                  <a:schemeClr val="accent2">
                    <a:lumMod val="75000"/>
                  </a:schemeClr>
                </a:solidFill>
                <a:uFillTx/>
                <a:latin typeface="Arial"/>
                <a:ea typeface="Calibri"/>
              </a:rPr>
              <a:t>Variables de estudio:</a:t>
            </a:r>
            <a:endParaRPr lang="es-ES" sz="1400" b="1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just">
              <a:lnSpc>
                <a:spcPct val="115000"/>
              </a:lnSpc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285840" indent="-285840" algn="just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Socio-demográficas.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just">
              <a:lnSpc>
                <a:spcPct val="115000"/>
              </a:lnSpc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285840" indent="-285840" algn="just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Hábitos tóxicos.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just">
              <a:lnSpc>
                <a:spcPct val="115000"/>
              </a:lnSpc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285840" indent="-285840" algn="just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Laborales.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just">
              <a:lnSpc>
                <a:spcPct val="115000"/>
              </a:lnSpc>
            </a:pP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285840" indent="-285840" algn="just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Escala GHQ-12 (evalúa  la disfunción social, la ansiedad/depresión y la pérdida de confianza.)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02" name="Rectángulo 47"/>
          <p:cNvSpPr/>
          <p:nvPr/>
        </p:nvSpPr>
        <p:spPr>
          <a:xfrm>
            <a:off x="504360" y="782640"/>
            <a:ext cx="9071280" cy="78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Metodología</a:t>
            </a:r>
            <a:endParaRPr lang="es-ES" sz="3200" b="1" i="1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3" name="Imagen 1"/>
          <p:cNvPicPr/>
          <p:nvPr/>
        </p:nvPicPr>
        <p:blipFill>
          <a:blip r:embed="rId3"/>
          <a:stretch/>
        </p:blipFill>
        <p:spPr>
          <a:xfrm>
            <a:off x="8141760" y="0"/>
            <a:ext cx="1938240" cy="1011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ángulo 59"/>
          <p:cNvSpPr/>
          <p:nvPr/>
        </p:nvSpPr>
        <p:spPr>
          <a:xfrm>
            <a:off x="504360" y="460440"/>
            <a:ext cx="9071280" cy="78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Resultados</a:t>
            </a:r>
            <a:endParaRPr lang="es-ES" sz="3200" b="1" i="1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5" name="Marcador de contenido 10"/>
          <p:cNvSpPr/>
          <p:nvPr/>
        </p:nvSpPr>
        <p:spPr>
          <a:xfrm>
            <a:off x="900000" y="1548000"/>
            <a:ext cx="3779280" cy="179928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ejaVu Sans"/>
              </a:rPr>
              <a:t>Variables socio demográficas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s-ES" sz="10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42 años edad media</a:t>
            </a:r>
            <a:endParaRPr lang="es-ES" sz="10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06" name="Marcador de contenido 11"/>
          <p:cNvSpPr/>
          <p:nvPr/>
        </p:nvSpPr>
        <p:spPr>
          <a:xfrm>
            <a:off x="5364000" y="1548000"/>
            <a:ext cx="3779280" cy="1799280"/>
          </a:xfrm>
          <a:prstGeom prst="rect">
            <a:avLst/>
          </a:prstGeom>
          <a:solidFill>
            <a:srgbClr val="FFFFFF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ejaVu Sans"/>
              </a:rPr>
              <a:t>Variables laborales: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s-ES" sz="1400" b="0" strike="noStrike" spc="-1" dirty="0">
              <a:latin typeface="Arial"/>
            </a:endParaRPr>
          </a:p>
        </p:txBody>
      </p:sp>
      <p:sp>
        <p:nvSpPr>
          <p:cNvPr id="107" name="Marcador de contenido 12"/>
          <p:cNvSpPr/>
          <p:nvPr/>
        </p:nvSpPr>
        <p:spPr>
          <a:xfrm>
            <a:off x="900000" y="3528000"/>
            <a:ext cx="3779280" cy="179928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ejaVu Sans"/>
              </a:rPr>
              <a:t>Variables hábitos tóxicos: 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108" name="Marcador de contenido 13"/>
          <p:cNvSpPr/>
          <p:nvPr/>
        </p:nvSpPr>
        <p:spPr>
          <a:xfrm>
            <a:off x="5364000" y="3528000"/>
            <a:ext cx="3779280" cy="1799280"/>
          </a:xfrm>
          <a:prstGeom prst="rect">
            <a:avLst/>
          </a:prstGeom>
          <a:solidFill>
            <a:srgbClr val="EEEEEE">
              <a:alpha val="7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ejaVu Sans"/>
              </a:rPr>
              <a:t>Variables Salud Mental: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s-ES" sz="10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3 trabajadores con AP. Mayor predominancia trastorno ansioso depresivo.</a:t>
            </a:r>
            <a:endParaRPr lang="es-ES" sz="10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s-ES" sz="10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Peores resultados:</a:t>
            </a:r>
            <a:endParaRPr lang="es-ES" sz="10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171360" indent="-171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10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Insomnio.</a:t>
            </a:r>
            <a:endParaRPr lang="es-ES" sz="10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171360" indent="-171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10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DejaVu Sans"/>
              </a:rPr>
              <a:t>Irritabilidad.</a:t>
            </a:r>
            <a:endParaRPr lang="es-ES" sz="10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</p:txBody>
      </p:sp>
      <p:pic>
        <p:nvPicPr>
          <p:cNvPr id="109" name="Imagen 1"/>
          <p:cNvPicPr/>
          <p:nvPr/>
        </p:nvPicPr>
        <p:blipFill>
          <a:blip r:embed="rId3"/>
          <a:stretch/>
        </p:blipFill>
        <p:spPr>
          <a:xfrm>
            <a:off x="1792080" y="2146680"/>
            <a:ext cx="1995480" cy="1200600"/>
          </a:xfrm>
          <a:prstGeom prst="rect">
            <a:avLst/>
          </a:prstGeom>
          <a:ln w="0">
            <a:noFill/>
          </a:ln>
        </p:spPr>
      </p:pic>
      <p:pic>
        <p:nvPicPr>
          <p:cNvPr id="110" name="Imagen 2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/>
        </p:blipFill>
        <p:spPr>
          <a:xfrm>
            <a:off x="5364000" y="2142720"/>
            <a:ext cx="2004480" cy="1204560"/>
          </a:xfrm>
          <a:prstGeom prst="rect">
            <a:avLst/>
          </a:prstGeom>
          <a:ln w="0">
            <a:noFill/>
          </a:ln>
        </p:spPr>
      </p:pic>
      <p:pic>
        <p:nvPicPr>
          <p:cNvPr id="111" name="Imagen 4"/>
          <p:cNvPicPr/>
          <p:nvPr/>
        </p:nvPicPr>
        <p:blipFill>
          <a:blip r:embed="rId6"/>
          <a:stretch/>
        </p:blipFill>
        <p:spPr>
          <a:xfrm>
            <a:off x="7131600" y="2142720"/>
            <a:ext cx="2011680" cy="1204560"/>
          </a:xfrm>
          <a:prstGeom prst="rect">
            <a:avLst/>
          </a:prstGeom>
          <a:ln w="0">
            <a:noFill/>
          </a:ln>
        </p:spPr>
      </p:pic>
      <p:pic>
        <p:nvPicPr>
          <p:cNvPr id="112" name="Imagen 5"/>
          <p:cNvPicPr/>
          <p:nvPr/>
        </p:nvPicPr>
        <p:blipFill>
          <a:blip r:embed="rId7"/>
          <a:stretch/>
        </p:blipFill>
        <p:spPr>
          <a:xfrm>
            <a:off x="900000" y="3890880"/>
            <a:ext cx="1745280" cy="1448640"/>
          </a:xfrm>
          <a:prstGeom prst="rect">
            <a:avLst/>
          </a:prstGeom>
          <a:ln w="0">
            <a:noFill/>
          </a:ln>
        </p:spPr>
      </p:pic>
      <p:pic>
        <p:nvPicPr>
          <p:cNvPr id="113" name="Imagen 6"/>
          <p:cNvPicPr/>
          <p:nvPr/>
        </p:nvPicPr>
        <p:blipFill>
          <a:blip r:embed="rId8"/>
          <a:stretch/>
        </p:blipFill>
        <p:spPr>
          <a:xfrm>
            <a:off x="2645640" y="3890880"/>
            <a:ext cx="2086560" cy="1448640"/>
          </a:xfrm>
          <a:prstGeom prst="rect">
            <a:avLst/>
          </a:prstGeom>
          <a:ln w="0">
            <a:noFill/>
          </a:ln>
        </p:spPr>
      </p:pic>
      <p:pic>
        <p:nvPicPr>
          <p:cNvPr id="114" name="Imagen 7"/>
          <p:cNvPicPr/>
          <p:nvPr/>
        </p:nvPicPr>
        <p:blipFill>
          <a:blip r:embed="rId9"/>
          <a:stretch/>
        </p:blipFill>
        <p:spPr>
          <a:xfrm>
            <a:off x="7196400" y="4178160"/>
            <a:ext cx="1932840" cy="1161720"/>
          </a:xfrm>
          <a:prstGeom prst="rect">
            <a:avLst/>
          </a:prstGeom>
          <a:ln w="0">
            <a:noFill/>
          </a:ln>
        </p:spPr>
      </p:pic>
      <p:pic>
        <p:nvPicPr>
          <p:cNvPr id="115" name="Imagen 8"/>
          <p:cNvPicPr/>
          <p:nvPr/>
        </p:nvPicPr>
        <p:blipFill>
          <a:blip r:embed="rId10"/>
          <a:stretch/>
        </p:blipFill>
        <p:spPr>
          <a:xfrm>
            <a:off x="8137800" y="0"/>
            <a:ext cx="1938240" cy="1011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ubTitle"/>
          </p:nvPr>
        </p:nvSpPr>
        <p:spPr>
          <a:xfrm>
            <a:off x="442800" y="2042640"/>
            <a:ext cx="9194760" cy="3597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343080" indent="-343080" algn="just">
              <a:lnSpc>
                <a:spcPct val="115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El perfil más frecuente es mujer enfermera de 42 años de edad media, con turno rotatorio de 12 horas que bebe esporádicamente y no presenta problemas de conciliación familiar.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343080" indent="-343080" algn="just">
              <a:lnSpc>
                <a:spcPct val="115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Un </a:t>
            </a:r>
            <a:r>
              <a:rPr lang="es-ES" sz="1400" b="0" strike="noStrike" spc="-1" dirty="0" smtClean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22,6 </a:t>
            </a: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% de los trabajadores presentaban un GHQ-12 positivo.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343080" indent="-343080" algn="just">
              <a:lnSpc>
                <a:spcPct val="115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Es importante el seguimiento de nuestros trabajadores para que el ámbito laboral sea un factor protector y no desencadenante de una peor salud mental.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343080" indent="-343080" algn="just">
              <a:lnSpc>
                <a:spcPct val="115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 dirty="0">
                <a:solidFill>
                  <a:schemeClr val="accent2">
                    <a:lumMod val="75000"/>
                  </a:schemeClr>
                </a:solidFill>
                <a:latin typeface="Arial"/>
                <a:ea typeface="Calibri"/>
              </a:rPr>
              <a:t>Este trabajo podría ser base para nuevos estudios que midan el impacto de intervenciones para favorecer la salud mental de los trabajadores.</a:t>
            </a:r>
            <a:endParaRPr lang="es-ES" sz="1400" b="0" strike="noStrike" spc="-1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s-ES" sz="1400" b="0" strike="noStrike" spc="-1" dirty="0">
              <a:latin typeface="Arial"/>
            </a:endParaRPr>
          </a:p>
        </p:txBody>
      </p:sp>
      <p:pic>
        <p:nvPicPr>
          <p:cNvPr id="117" name="Imagen 2"/>
          <p:cNvPicPr/>
          <p:nvPr/>
        </p:nvPicPr>
        <p:blipFill>
          <a:blip r:embed="rId3"/>
          <a:stretch/>
        </p:blipFill>
        <p:spPr>
          <a:xfrm>
            <a:off x="8141760" y="4628520"/>
            <a:ext cx="1938240" cy="1011600"/>
          </a:xfrm>
          <a:prstGeom prst="rect">
            <a:avLst/>
          </a:prstGeom>
          <a:ln w="0">
            <a:noFill/>
          </a:ln>
        </p:spPr>
      </p:pic>
      <p:sp>
        <p:nvSpPr>
          <p:cNvPr id="118" name="Rectángulo 4"/>
          <p:cNvSpPr/>
          <p:nvPr/>
        </p:nvSpPr>
        <p:spPr>
          <a:xfrm>
            <a:off x="504540" y="951120"/>
            <a:ext cx="9071280" cy="78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Discusión</a:t>
            </a:r>
            <a:endParaRPr lang="es-ES" sz="3200" b="1" i="1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860" y="1344960"/>
            <a:ext cx="2660197" cy="1151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n 1"/>
          <p:cNvPicPr/>
          <p:nvPr/>
        </p:nvPicPr>
        <p:blipFill>
          <a:blip r:embed="rId3"/>
          <a:stretch/>
        </p:blipFill>
        <p:spPr>
          <a:xfrm>
            <a:off x="2835360" y="1392480"/>
            <a:ext cx="4409640" cy="3428640"/>
          </a:xfrm>
          <a:prstGeom prst="rect">
            <a:avLst/>
          </a:prstGeom>
          <a:ln w="0">
            <a:noFill/>
          </a:ln>
        </p:spPr>
      </p:pic>
      <p:pic>
        <p:nvPicPr>
          <p:cNvPr id="120" name="Imagen 2"/>
          <p:cNvPicPr/>
          <p:nvPr/>
        </p:nvPicPr>
        <p:blipFill>
          <a:blip r:embed="rId4"/>
          <a:stretch/>
        </p:blipFill>
        <p:spPr>
          <a:xfrm>
            <a:off x="8141760" y="4628520"/>
            <a:ext cx="1938240" cy="1011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345</Words>
  <Application>Microsoft Office PowerPoint</Application>
  <PresentationFormat>Personalizado</PresentationFormat>
  <Paragraphs>61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17" baseType="lpstr">
      <vt:lpstr>SimSun</vt:lpstr>
      <vt:lpstr>Arial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Lara Estefanía Jiménez Ortega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ponente</dc:title>
  <dc:subject/>
  <dc:creator>Rosario Prieto Hermoso</dc:creator>
  <dc:description/>
  <cp:lastModifiedBy>JIMENEZ ORTEGA, LARA ESTEF</cp:lastModifiedBy>
  <cp:revision>23</cp:revision>
  <dcterms:created xsi:type="dcterms:W3CDTF">2024-04-16T10:56:28Z</dcterms:created>
  <dcterms:modified xsi:type="dcterms:W3CDTF">2024-05-02T15:42:02Z</dcterms:modified>
  <dc:language>es-ES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Personalizado</vt:lpwstr>
  </property>
  <property fmtid="{D5CDD505-2E9C-101B-9397-08002B2CF9AE}" pid="3" name="Slides">
    <vt:i4>8</vt:i4>
  </property>
</Properties>
</file>