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080625" cy="5670550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B9A55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66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3005732-CDA7-42E8-9A66-65E6999C0CE4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56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04000" y="2145600"/>
            <a:ext cx="442656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37D7BA9-496A-4400-A05B-333EAA37BBD4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277236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04000" y="2145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2772360" y="2145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7BC32FE-65C1-4E2F-8A8A-83DD2C60A13F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2000880" y="1326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3497760" y="1326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04000" y="2145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2000880" y="2145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3497760" y="2145600"/>
            <a:ext cx="142524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8743" lnSpcReduction="20000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1ACED7-8A92-4E88-9031-8BDA995C6181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1821F35-C5A5-47FD-BBCC-F286E41511DE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9AA5906-A906-4296-B1DA-92D8A296A89D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16000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2772360" y="1326600"/>
            <a:ext cx="216000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C9EA35E-049B-4B15-87A4-6F146C165196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5B2A812-0DCD-466A-9AFF-7BF2132C165E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5A0C317-56FE-48D3-970B-BE48216C5B41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2772360" y="1326600"/>
            <a:ext cx="216000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04000" y="2145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404F9E0-A00E-41EF-AF33-11E629FED43C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16000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277236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2772360" y="2145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C062596-C61B-4AA4-8001-127C07FF6EBC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E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2772360" y="1326600"/>
            <a:ext cx="216000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2145600"/>
            <a:ext cx="4426560" cy="74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s-E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356CFF8-93E2-42AF-9651-5DAFB8148498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6111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56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6111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50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ftr" idx="1"/>
          </p:nvPr>
        </p:nvSpPr>
        <p:spPr>
          <a:xfrm>
            <a:off x="3446280" y="5164560"/>
            <a:ext cx="3193560" cy="38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s-E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E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sldNum" idx="2"/>
          </p:nvPr>
        </p:nvSpPr>
        <p:spPr>
          <a:xfrm>
            <a:off x="7225920" y="5164560"/>
            <a:ext cx="2346840" cy="38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s-E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C78828A-8172-4B14-A3F6-52D876E3FA71}" type="slidenum">
              <a:rPr lang="es-ES" sz="1400" b="0" strike="noStrike" spc="-1">
                <a:solidFill>
                  <a:srgbClr val="000000"/>
                </a:solidFill>
                <a:latin typeface="Times New Roman"/>
              </a:rPr>
              <a:t>‹Nº›</a:t>
            </a:fld>
            <a:endParaRPr lang="es-E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 idx="3"/>
          </p:nvPr>
        </p:nvSpPr>
        <p:spPr>
          <a:xfrm>
            <a:off x="502920" y="5164560"/>
            <a:ext cx="2346840" cy="38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s-E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s-E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294790" y="4725550"/>
            <a:ext cx="4689043" cy="94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ES" sz="1800" b="1" dirty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JOSE MARÍA OROZCO MARTÍN </a:t>
            </a:r>
            <a:br>
              <a:rPr lang="es-ES" sz="1800" b="1" dirty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dirty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RESIDENTE DE MEDICINA DEL TRABAJO HURS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26694" y="1661228"/>
            <a:ext cx="7271309" cy="2596219"/>
          </a:xfrm>
          <a:prstGeom prst="rect">
            <a:avLst/>
          </a:prstGeom>
          <a:noFill/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3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IMPLANTACIÓN DE UN PROGRAMA </a:t>
            </a:r>
            <a:br>
              <a:rPr lang="es-ES" sz="3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3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s-ES" sz="3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SALUDABLE  </a:t>
            </a:r>
            <a:endParaRPr lang="es-ES" sz="34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3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UN HOPSITAL DE TERCER NIVEL</a:t>
            </a:r>
            <a:endParaRPr lang="es-ES" sz="3400" b="1" strike="noStrik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subTitle"/>
          </p:nvPr>
        </p:nvSpPr>
        <p:spPr>
          <a:xfrm>
            <a:off x="402335" y="1089967"/>
            <a:ext cx="9100109" cy="160202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0" indent="0" algn="just">
              <a:buNone/>
            </a:pPr>
            <a:r>
              <a:rPr lang="es-ES" sz="2000" dirty="0" smtClean="0"/>
              <a:t>Se </a:t>
            </a:r>
            <a:r>
              <a:rPr lang="es-ES" sz="2000" dirty="0"/>
              <a:t>preocupa de </a:t>
            </a:r>
            <a:r>
              <a:rPr lang="es-ES" sz="2000" b="1" dirty="0"/>
              <a:t>mejorar de manera activa y continua la salud de sus </a:t>
            </a:r>
            <a:r>
              <a:rPr lang="es-ES" sz="2000" b="1" dirty="0" smtClean="0"/>
              <a:t>trabajadores</a:t>
            </a:r>
            <a:r>
              <a:rPr lang="es-ES" sz="2000" dirty="0"/>
              <a:t> </a:t>
            </a:r>
            <a:r>
              <a:rPr lang="es-ES" sz="2000" dirty="0" smtClean="0"/>
              <a:t>y </a:t>
            </a:r>
            <a:r>
              <a:rPr lang="es-ES" sz="2000" b="1" dirty="0" smtClean="0"/>
              <a:t>de promover </a:t>
            </a:r>
            <a:r>
              <a:rPr lang="es-ES" sz="2000" b="1" dirty="0"/>
              <a:t>la </a:t>
            </a:r>
            <a:r>
              <a:rPr lang="es-ES" sz="2000" b="1" dirty="0" smtClean="0"/>
              <a:t>salud,</a:t>
            </a:r>
            <a:r>
              <a:rPr lang="es-ES" sz="2000" dirty="0" smtClean="0"/>
              <a:t> </a:t>
            </a:r>
            <a:r>
              <a:rPr lang="es-ES" sz="2000" dirty="0"/>
              <a:t>tanto dentro como fuera del entorno </a:t>
            </a:r>
            <a:r>
              <a:rPr lang="es-ES" sz="2000" dirty="0" smtClean="0"/>
              <a:t>laboral, implementando </a:t>
            </a:r>
            <a:r>
              <a:rPr lang="es-ES" sz="2000" dirty="0"/>
              <a:t>acciones centradas en las necesidades de los </a:t>
            </a:r>
            <a:r>
              <a:rPr lang="es-ES" sz="2000" dirty="0" smtClean="0"/>
              <a:t>trabajadores.</a:t>
            </a:r>
            <a:endParaRPr lang="es-E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8434" y="2772462"/>
            <a:ext cx="4505289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/>
            <a:r>
              <a:rPr lang="es-ES" dirty="0">
                <a:solidFill>
                  <a:schemeClr val="bg1"/>
                </a:solidFill>
              </a:rPr>
              <a:t>Este nuevo modelo de empresa enseña a los empleados a </a:t>
            </a:r>
            <a:r>
              <a:rPr lang="es-ES" b="1" dirty="0">
                <a:solidFill>
                  <a:schemeClr val="bg1"/>
                </a:solidFill>
              </a:rPr>
              <a:t>gestionar el estrés</a:t>
            </a:r>
            <a:r>
              <a:rPr lang="es-ES" dirty="0">
                <a:solidFill>
                  <a:schemeClr val="bg1"/>
                </a:solidFill>
              </a:rPr>
              <a:t>, las </a:t>
            </a:r>
            <a:r>
              <a:rPr lang="es-ES" b="1" dirty="0">
                <a:solidFill>
                  <a:schemeClr val="bg1"/>
                </a:solidFill>
              </a:rPr>
              <a:t>emociones</a:t>
            </a:r>
            <a:r>
              <a:rPr lang="es-ES" dirty="0">
                <a:solidFill>
                  <a:schemeClr val="bg1"/>
                </a:solidFill>
              </a:rPr>
              <a:t>, a </a:t>
            </a:r>
            <a:r>
              <a:rPr lang="es-ES" b="1" dirty="0">
                <a:solidFill>
                  <a:schemeClr val="bg1"/>
                </a:solidFill>
              </a:rPr>
              <a:t>mejorar el clima laboral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b="1" dirty="0">
                <a:solidFill>
                  <a:schemeClr val="bg1"/>
                </a:solidFill>
              </a:rPr>
              <a:t>prevenir lesiones </a:t>
            </a:r>
            <a:r>
              <a:rPr lang="es-ES" dirty="0">
                <a:solidFill>
                  <a:schemeClr val="bg1"/>
                </a:solidFill>
              </a:rPr>
              <a:t>y enseñarles a cómo pensar y </a:t>
            </a:r>
            <a:r>
              <a:rPr lang="es-ES" dirty="0" smtClean="0">
                <a:solidFill>
                  <a:schemeClr val="bg1"/>
                </a:solidFill>
              </a:rPr>
              <a:t>actuar </a:t>
            </a:r>
            <a:r>
              <a:rPr lang="es-ES" dirty="0">
                <a:solidFill>
                  <a:schemeClr val="bg1"/>
                </a:solidFill>
              </a:rPr>
              <a:t>saludablemente para lograr un mayor </a:t>
            </a:r>
            <a:r>
              <a:rPr lang="es-ES" dirty="0" smtClean="0">
                <a:solidFill>
                  <a:schemeClr val="bg1"/>
                </a:solidFill>
              </a:rPr>
              <a:t>rendimiento.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892444" y="2772462"/>
            <a:ext cx="5038725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/>
            <a:r>
              <a:rPr lang="es-ES" dirty="0" smtClean="0"/>
              <a:t>Influir </a:t>
            </a:r>
            <a:r>
              <a:rPr lang="es-ES" dirty="0"/>
              <a:t>en </a:t>
            </a:r>
            <a:r>
              <a:rPr lang="es-ES" dirty="0" smtClean="0"/>
              <a:t>la </a:t>
            </a:r>
            <a:r>
              <a:rPr lang="es-ES" b="1" dirty="0" smtClean="0"/>
              <a:t>conducta</a:t>
            </a:r>
            <a:r>
              <a:rPr lang="es-ES" dirty="0" smtClean="0"/>
              <a:t> y </a:t>
            </a:r>
            <a:r>
              <a:rPr lang="es-ES" dirty="0"/>
              <a:t>el </a:t>
            </a:r>
            <a:r>
              <a:rPr lang="es-ES" b="1" dirty="0" smtClean="0"/>
              <a:t>entorno del trabajador</a:t>
            </a:r>
            <a:r>
              <a:rPr lang="es-ES" dirty="0" smtClean="0"/>
              <a:t>, promoviendo:</a:t>
            </a:r>
          </a:p>
          <a:p>
            <a:pPr marL="285750" indent="-285750" algn="just">
              <a:buFontTx/>
              <a:buChar char="-"/>
            </a:pPr>
            <a:r>
              <a:rPr lang="es-ES" b="1" dirty="0" smtClean="0"/>
              <a:t>Obtención </a:t>
            </a:r>
            <a:r>
              <a:rPr lang="es-ES" b="1" dirty="0"/>
              <a:t>de </a:t>
            </a:r>
            <a:r>
              <a:rPr lang="es-ES" b="1" dirty="0" smtClean="0"/>
              <a:t>información</a:t>
            </a:r>
            <a:r>
              <a:rPr lang="es-ES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es-ES" b="1" dirty="0"/>
              <a:t>A</a:t>
            </a:r>
            <a:r>
              <a:rPr lang="es-ES" b="1" dirty="0" smtClean="0"/>
              <a:t>prendizaje </a:t>
            </a:r>
            <a:r>
              <a:rPr lang="es-ES" b="1" dirty="0"/>
              <a:t>de habilidades </a:t>
            </a:r>
            <a:endParaRPr lang="es-ES" b="1" dirty="0" smtClean="0"/>
          </a:p>
          <a:p>
            <a:pPr algn="just"/>
            <a:r>
              <a:rPr lang="es-ES" dirty="0" smtClean="0"/>
              <a:t>- Creación </a:t>
            </a:r>
            <a:r>
              <a:rPr lang="es-ES" dirty="0"/>
              <a:t>de un </a:t>
            </a:r>
            <a:r>
              <a:rPr lang="es-ES" b="1" dirty="0"/>
              <a:t>entorno de trabajo </a:t>
            </a:r>
            <a:r>
              <a:rPr lang="es-ES" dirty="0"/>
              <a:t>que permita </a:t>
            </a:r>
            <a:r>
              <a:rPr lang="es-ES" dirty="0" smtClean="0"/>
              <a:t>elegir </a:t>
            </a:r>
            <a:r>
              <a:rPr lang="es-ES" dirty="0"/>
              <a:t>las conductas más </a:t>
            </a:r>
            <a:r>
              <a:rPr lang="es-ES" dirty="0" smtClean="0"/>
              <a:t>saludables</a:t>
            </a:r>
            <a:r>
              <a:rPr lang="es-ES" dirty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5" b="100000" l="0" r="100000">
                        <a14:foregroundMark x1="1577" y1="48133" x2="96847" y2="46473"/>
                        <a14:foregroundMark x1="15315" y1="60166" x2="15315" y2="60166"/>
                        <a14:foregroundMark x1="15315" y1="60166" x2="15203" y2="62241"/>
                        <a14:foregroundMark x1="14977" y1="63485" x2="14977" y2="63485"/>
                        <a14:foregroundMark x1="14640" y1="63485" x2="14640" y2="63485"/>
                        <a14:foregroundMark x1="14302" y1="63071" x2="14302" y2="63071"/>
                        <a14:foregroundMark x1="13176" y1="56017" x2="13176" y2="56017"/>
                        <a14:foregroundMark x1="13851" y1="38589" x2="13851" y2="38589"/>
                        <a14:foregroundMark x1="13851" y1="38589" x2="13851" y2="38589"/>
                        <a14:foregroundMark x1="17117" y1="32365" x2="17117" y2="32365"/>
                        <a14:foregroundMark x1="9347" y1="73859" x2="9347" y2="73859"/>
                        <a14:foregroundMark x1="15541" y1="73859" x2="15541" y2="73859"/>
                        <a14:foregroundMark x1="19032" y1="73029" x2="19032" y2="73029"/>
                        <a14:foregroundMark x1="30180" y1="60166" x2="30180" y2="60166"/>
                        <a14:foregroundMark x1="27365" y1="53942" x2="27365" y2="53942"/>
                        <a14:foregroundMark x1="34009" y1="57676" x2="34009" y2="57676"/>
                        <a14:foregroundMark x1="35248" y1="61826" x2="35248" y2="61826"/>
                        <a14:foregroundMark x1="47185" y1="20332" x2="47185" y2="20332"/>
                        <a14:foregroundMark x1="52703" y1="29046" x2="52703" y2="29046"/>
                        <a14:foregroundMark x1="67342" y1="25311" x2="67342" y2="25311"/>
                        <a14:foregroundMark x1="87500" y1="63485" x2="87500" y2="6348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19492" y="4680407"/>
            <a:ext cx="3344499" cy="907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Marcador de contenido 2"/>
          <p:cNvSpPr/>
          <p:nvPr/>
        </p:nvSpPr>
        <p:spPr>
          <a:xfrm>
            <a:off x="661479" y="2129040"/>
            <a:ext cx="4205160" cy="2910600"/>
          </a:xfrm>
          <a:prstGeom prst="rect">
            <a:avLst/>
          </a:prstGeom>
          <a:solidFill>
            <a:srgbClr val="FFFFFF">
              <a:alpha val="69804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/>
            <a:r>
              <a:rPr lang="es-ES" sz="1600" b="1" dirty="0"/>
              <a:t>1. Compromiso de la dirección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b="1" dirty="0"/>
              <a:t>2. Formación de equipo de trabajo:</a:t>
            </a:r>
          </a:p>
          <a:p>
            <a:pPr algn="just"/>
            <a:endParaRPr lang="es-ES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Unidad </a:t>
            </a:r>
            <a:r>
              <a:rPr lang="es-ES" sz="1600" dirty="0"/>
              <a:t>de Salud Laboral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Representación </a:t>
            </a:r>
            <a:r>
              <a:rPr lang="es-ES" sz="1600" dirty="0"/>
              <a:t>de la dirección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Representación </a:t>
            </a:r>
            <a:r>
              <a:rPr lang="es-ES" sz="1600" dirty="0"/>
              <a:t>mandos intermedios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Representación </a:t>
            </a:r>
            <a:r>
              <a:rPr lang="es-ES" sz="1600" dirty="0"/>
              <a:t>de los </a:t>
            </a:r>
            <a:r>
              <a:rPr lang="es-ES" sz="1600" dirty="0" smtClean="0"/>
              <a:t>trabajadores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 smtClean="0"/>
              <a:t>Profesionales </a:t>
            </a:r>
            <a:r>
              <a:rPr lang="es-ES" sz="1600" dirty="0"/>
              <a:t>de cada área </a:t>
            </a:r>
            <a:endParaRPr lang="es-ES" sz="1600" dirty="0" smtClean="0"/>
          </a:p>
          <a:p>
            <a:pPr algn="just"/>
            <a:r>
              <a:rPr lang="es-ES" sz="1600" dirty="0" smtClean="0"/>
              <a:t>     de </a:t>
            </a:r>
            <a:r>
              <a:rPr lang="es-ES" sz="1600" dirty="0"/>
              <a:t>intervención</a:t>
            </a:r>
          </a:p>
        </p:txBody>
      </p:sp>
      <p:sp>
        <p:nvSpPr>
          <p:cNvPr id="47" name="Marcador de contenido 1"/>
          <p:cNvSpPr/>
          <p:nvPr/>
        </p:nvSpPr>
        <p:spPr>
          <a:xfrm>
            <a:off x="5349110" y="2129040"/>
            <a:ext cx="4205160" cy="2910600"/>
          </a:xfrm>
          <a:prstGeom prst="rect">
            <a:avLst/>
          </a:prstGeom>
          <a:solidFill>
            <a:schemeClr val="bg1">
              <a:alpha val="7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es-ES" sz="1600" b="1" dirty="0"/>
              <a:t>3. Acciones comunes a los programas desarrollados</a:t>
            </a:r>
          </a:p>
          <a:p>
            <a:endParaRPr lang="es-E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Análisis </a:t>
            </a:r>
            <a:r>
              <a:rPr lang="es-ES" sz="1600" dirty="0"/>
              <a:t>de la situación de partida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Sensibilización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Intervención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Indicadores</a:t>
            </a:r>
          </a:p>
          <a:p>
            <a:pPr marL="285750" indent="-285750">
              <a:buFontTx/>
              <a:buChar char="-"/>
            </a:pPr>
            <a:endParaRPr lang="es-ES" sz="1600" dirty="0"/>
          </a:p>
          <a:p>
            <a:pPr marL="285750" indent="-285750">
              <a:buFontTx/>
              <a:buChar char="-"/>
            </a:pPr>
            <a:endParaRPr lang="es-ES" sz="1600" dirty="0" smtClean="0"/>
          </a:p>
          <a:p>
            <a:endParaRPr lang="es-ES" sz="1600" dirty="0" smtClean="0"/>
          </a:p>
          <a:p>
            <a:r>
              <a:rPr lang="es-ES" sz="1400" b="1" dirty="0" smtClean="0"/>
              <a:t>*MARCO LEGAL: RD 843. Art. 3. e</a:t>
            </a:r>
            <a:endParaRPr lang="es-ES" sz="1400" b="1" dirty="0"/>
          </a:p>
        </p:txBody>
      </p:sp>
      <p:sp>
        <p:nvSpPr>
          <p:cNvPr id="48" name="Rectángulo 47"/>
          <p:cNvSpPr/>
          <p:nvPr/>
        </p:nvSpPr>
        <p:spPr>
          <a:xfrm>
            <a:off x="1976969" y="960480"/>
            <a:ext cx="6261812" cy="116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0" algn="ctr"/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ACCIONES TRANSVERSALES EN EL DESARROLLO DEL PROGRAMA</a:t>
            </a:r>
          </a:p>
          <a:p>
            <a:pPr algn="ctr">
              <a:lnSpc>
                <a:spcPct val="100000"/>
              </a:lnSpc>
            </a:pPr>
            <a:endParaRPr lang="es-E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728" y="1839199"/>
            <a:ext cx="3926385" cy="265897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46" y="1316606"/>
            <a:ext cx="5178317" cy="370416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591" y="1255732"/>
            <a:ext cx="2896252" cy="405760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9587" y="1255732"/>
            <a:ext cx="2893186" cy="405760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7207" y="1255732"/>
            <a:ext cx="3209906" cy="4374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97" y="1168351"/>
            <a:ext cx="3122478" cy="427334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724" y="899640"/>
            <a:ext cx="4185582" cy="481077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4306" y="235489"/>
            <a:ext cx="3824167" cy="290091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452" y="425542"/>
            <a:ext cx="2843756" cy="252080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193" y="3208870"/>
            <a:ext cx="2736364" cy="230074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7749" y="3305025"/>
            <a:ext cx="3633531" cy="2456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3"/>
          <a:srcRect l="7413" t="9728" r="8213" b="7427"/>
          <a:stretch/>
        </p:blipFill>
        <p:spPr bwMode="auto">
          <a:xfrm>
            <a:off x="329451" y="1280161"/>
            <a:ext cx="4584303" cy="2838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599" y="899640"/>
            <a:ext cx="4324196" cy="46782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991" y="2765144"/>
            <a:ext cx="4295222" cy="304423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8294" y="2794385"/>
            <a:ext cx="4927752" cy="2985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/>
          <p:nvPr/>
        </p:nvPicPr>
        <p:blipFill rotWithShape="1">
          <a:blip r:embed="rId3"/>
          <a:srcRect l="38479" t="8159" r="27101" b="4603"/>
          <a:stretch/>
        </p:blipFill>
        <p:spPr bwMode="auto">
          <a:xfrm>
            <a:off x="5275097" y="1138738"/>
            <a:ext cx="3444620" cy="435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753" y="1127011"/>
            <a:ext cx="4483308" cy="4368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r="10004"/>
          <a:stretch/>
        </p:blipFill>
        <p:spPr>
          <a:xfrm>
            <a:off x="921099" y="1055834"/>
            <a:ext cx="3073909" cy="4682970"/>
          </a:xfrm>
          <a:prstGeom prst="rect">
            <a:avLst/>
          </a:prstGeom>
        </p:spPr>
      </p:pic>
      <p:sp>
        <p:nvSpPr>
          <p:cNvPr id="10" name="Flecha arriba 9"/>
          <p:cNvSpPr/>
          <p:nvPr/>
        </p:nvSpPr>
        <p:spPr>
          <a:xfrm>
            <a:off x="4169664" y="373075"/>
            <a:ext cx="460857" cy="5122287"/>
          </a:xfrm>
          <a:prstGeom prst="upArrow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0836"/>
            <a:ext cx="4895512" cy="445656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512" y="1975356"/>
            <a:ext cx="4999969" cy="2787522"/>
          </a:xfrm>
          <a:prstGeom prst="rect">
            <a:avLst/>
          </a:prstGeom>
        </p:spPr>
      </p:pic>
      <p:pic>
        <p:nvPicPr>
          <p:cNvPr id="7" name="Marcador de contenido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43" y="1440485"/>
            <a:ext cx="4840644" cy="362133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4597" y="1440485"/>
            <a:ext cx="4797968" cy="3609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titled ‑ Made with FlexClip (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53237" y="927405"/>
            <a:ext cx="7768742" cy="4370070"/>
          </a:xfrm>
          <a:prstGeom prst="roundRect">
            <a:avLst>
              <a:gd name="adj" fmla="val 5299"/>
            </a:avLst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plastic">
            <a:bevelT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191</Words>
  <Application>Microsoft Office PowerPoint</Application>
  <PresentationFormat>Personalizado</PresentationFormat>
  <Paragraphs>30</Paragraphs>
  <Slides>9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DejaVu Sans</vt:lpstr>
      <vt:lpstr>Symbol</vt:lpstr>
      <vt:lpstr>Times New Roman</vt:lpstr>
      <vt:lpstr>Wingdings</vt:lpstr>
      <vt:lpstr>Office Theme</vt:lpstr>
      <vt:lpstr>JOSE MARÍA OROZCO MARTÍN  RESIDENTE DE MEDICINA DEL TRABAJO HURS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ponente</dc:title>
  <dc:subject/>
  <dc:creator>Rosario Prieto Hermoso</dc:creator>
  <dc:description/>
  <cp:lastModifiedBy>Alvarez Santiago, Rocio</cp:lastModifiedBy>
  <cp:revision>22</cp:revision>
  <dcterms:created xsi:type="dcterms:W3CDTF">2024-04-16T10:56:28Z</dcterms:created>
  <dcterms:modified xsi:type="dcterms:W3CDTF">2024-05-06T12:28:53Z</dcterms:modified>
  <dc:language>es-ES</dc:language>
</cp:coreProperties>
</file>