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8288000" cy="10287000"/>
  <p:notesSz cx="6858000" cy="9144000"/>
  <p:embeddedFontLst>
    <p:embeddedFont>
      <p:font typeface="Balsamiq Sans" panose="020B0604020202020204" charset="0"/>
      <p:regular r:id="rId10"/>
    </p:embeddedFont>
    <p:embeddedFont>
      <p:font typeface="Balsamiq Sans Bold" panose="020B0604020202020204" charset="0"/>
      <p:regular r:id="rId11"/>
    </p:embeddedFont>
    <p:embeddedFont>
      <p:font typeface="Barlow" panose="00000500000000000000" pitchFamily="2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Montserrat Light" panose="00000400000000000000" pitchFamily="2" charset="0"/>
      <p:regular r:id="rId20"/>
      <p:italic r:id="rId21"/>
    </p:embeddedFont>
    <p:embeddedFont>
      <p:font typeface="Montserrat Light Bold" panose="020B0604020202020204" charset="0"/>
      <p:regular r:id="rId22"/>
    </p:embeddedFont>
    <p:embeddedFont>
      <p:font typeface="Open Sans 1" panose="020B0604020202020204" charset="0"/>
      <p:regular r:id="rId23"/>
    </p:embeddedFont>
    <p:embeddedFont>
      <p:font typeface="Open Sans 1 Bold" panose="020B0604020202020204" charset="0"/>
      <p:regular r:id="rId24"/>
    </p:embeddedFont>
    <p:embeddedFont>
      <p:font typeface="Open Sans 2" panose="020B0604020202020204" charset="0"/>
      <p:regular r:id="rId25"/>
    </p:embeddedFont>
    <p:embeddedFont>
      <p:font typeface="Poppins Medium" panose="00000600000000000000" pitchFamily="2" charset="0"/>
      <p:regular r:id="rId26"/>
      <p:italic r:id="rId27"/>
    </p:embeddedFont>
    <p:embeddedFont>
      <p:font typeface="Teko Bold" panose="020B0604020202020204" charset="0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5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5" d="100"/>
          <a:sy n="45" d="100"/>
        </p:scale>
        <p:origin x="81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font" Target="fonts/font19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hyperlink" Target="https://www.sspa.juntadeandalucia.es/servicioandaluzdesalud/todas-noticia/andalucia-reduce-la-tasa-de-agresiones-profesionales-sanitarios-en-2022-respecto-2019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369" y="5620"/>
            <a:ext cx="18269262" cy="10275758"/>
          </a:xfrm>
          <a:custGeom>
            <a:avLst/>
            <a:gdLst/>
            <a:ahLst/>
            <a:cxnLst/>
            <a:rect l="l" t="t" r="r" b="b"/>
            <a:pathLst>
              <a:path w="18269262" h="10275758">
                <a:moveTo>
                  <a:pt x="0" y="0"/>
                </a:moveTo>
                <a:lnTo>
                  <a:pt x="18269262" y="0"/>
                </a:lnTo>
                <a:lnTo>
                  <a:pt x="18269262" y="10275758"/>
                </a:lnTo>
                <a:lnTo>
                  <a:pt x="0" y="102757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348740" y="293370"/>
            <a:ext cx="7317891" cy="864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100">
                <a:solidFill>
                  <a:srgbClr val="0E5966"/>
                </a:solidFill>
                <a:latin typeface="Teko Bold"/>
              </a:rPr>
              <a:t>VI  JORNADAS DE PREVENCIÓN DE RIESGOS LABORALES DEL SAS</a:t>
            </a:r>
          </a:p>
          <a:p>
            <a:pPr algn="l">
              <a:lnSpc>
                <a:spcPts val="3000"/>
              </a:lnSpc>
            </a:pPr>
            <a:r>
              <a:rPr lang="en-US" sz="1800" spc="-71">
                <a:solidFill>
                  <a:srgbClr val="0E5966"/>
                </a:solidFill>
                <a:latin typeface="Open Sans 1 Medium"/>
              </a:rPr>
              <a:t> </a:t>
            </a:r>
            <a:r>
              <a:rPr lang="en-US" sz="1800" spc="-71">
                <a:solidFill>
                  <a:srgbClr val="46A6B6"/>
                </a:solidFill>
                <a:latin typeface="Open Sans 1 Bold"/>
              </a:rPr>
              <a:t>AVANZANDO EN PREVENCIÓN, CRECIENDO EN SALUD</a:t>
            </a:r>
          </a:p>
        </p:txBody>
      </p:sp>
      <p:sp>
        <p:nvSpPr>
          <p:cNvPr id="4" name="Freeform 4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809995" y="8082176"/>
            <a:ext cx="3029222" cy="2054149"/>
          </a:xfrm>
          <a:custGeom>
            <a:avLst/>
            <a:gdLst/>
            <a:ahLst/>
            <a:cxnLst/>
            <a:rect l="l" t="t" r="r" b="b"/>
            <a:pathLst>
              <a:path w="3029222" h="2054149">
                <a:moveTo>
                  <a:pt x="0" y="0"/>
                </a:moveTo>
                <a:lnTo>
                  <a:pt x="3029221" y="0"/>
                </a:lnTo>
                <a:lnTo>
                  <a:pt x="3029221" y="2054149"/>
                </a:lnTo>
                <a:lnTo>
                  <a:pt x="0" y="20541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5042572" y="7920302"/>
            <a:ext cx="2832802" cy="2377899"/>
          </a:xfrm>
          <a:custGeom>
            <a:avLst/>
            <a:gdLst/>
            <a:ahLst/>
            <a:cxnLst/>
            <a:rect l="l" t="t" r="r" b="b"/>
            <a:pathLst>
              <a:path w="2832802" h="2377899">
                <a:moveTo>
                  <a:pt x="0" y="0"/>
                </a:moveTo>
                <a:lnTo>
                  <a:pt x="2832802" y="0"/>
                </a:lnTo>
                <a:lnTo>
                  <a:pt x="2832802" y="2377898"/>
                </a:lnTo>
                <a:lnTo>
                  <a:pt x="0" y="237789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4791503" y="1269725"/>
            <a:ext cx="242677" cy="242677"/>
          </a:xfrm>
          <a:custGeom>
            <a:avLst/>
            <a:gdLst/>
            <a:ahLst/>
            <a:cxnLst/>
            <a:rect l="l" t="t" r="r" b="b"/>
            <a:pathLst>
              <a:path w="242677" h="242677">
                <a:moveTo>
                  <a:pt x="0" y="0"/>
                </a:moveTo>
                <a:lnTo>
                  <a:pt x="242677" y="0"/>
                </a:lnTo>
                <a:lnTo>
                  <a:pt x="242677" y="242678"/>
                </a:lnTo>
                <a:lnTo>
                  <a:pt x="0" y="24267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039191" y="1269725"/>
            <a:ext cx="270108" cy="270108"/>
          </a:xfrm>
          <a:custGeom>
            <a:avLst/>
            <a:gdLst/>
            <a:ahLst/>
            <a:cxnLst/>
            <a:rect l="l" t="t" r="r" b="b"/>
            <a:pathLst>
              <a:path w="270108" h="270108">
                <a:moveTo>
                  <a:pt x="0" y="0"/>
                </a:moveTo>
                <a:lnTo>
                  <a:pt x="270107" y="0"/>
                </a:lnTo>
                <a:lnTo>
                  <a:pt x="270107" y="270108"/>
                </a:lnTo>
                <a:lnTo>
                  <a:pt x="0" y="27010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3368354" y="1269725"/>
            <a:ext cx="280757" cy="280757"/>
          </a:xfrm>
          <a:custGeom>
            <a:avLst/>
            <a:gdLst/>
            <a:ahLst/>
            <a:cxnLst/>
            <a:rect l="l" t="t" r="r" b="b"/>
            <a:pathLst>
              <a:path w="280757" h="280757">
                <a:moveTo>
                  <a:pt x="0" y="0"/>
                </a:moveTo>
                <a:lnTo>
                  <a:pt x="280757" y="0"/>
                </a:lnTo>
                <a:lnTo>
                  <a:pt x="280757" y="280757"/>
                </a:lnTo>
                <a:lnTo>
                  <a:pt x="0" y="28075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4031522" y="1235841"/>
            <a:ext cx="324000" cy="324000"/>
          </a:xfrm>
          <a:custGeom>
            <a:avLst/>
            <a:gdLst/>
            <a:ahLst/>
            <a:cxnLst/>
            <a:rect l="l" t="t" r="r" b="b"/>
            <a:pathLst>
              <a:path w="324000" h="324000">
                <a:moveTo>
                  <a:pt x="0" y="0"/>
                </a:moveTo>
                <a:lnTo>
                  <a:pt x="324000" y="0"/>
                </a:lnTo>
                <a:lnTo>
                  <a:pt x="324000" y="324000"/>
                </a:lnTo>
                <a:lnTo>
                  <a:pt x="0" y="32400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4409092" y="1269725"/>
            <a:ext cx="270108" cy="270108"/>
          </a:xfrm>
          <a:custGeom>
            <a:avLst/>
            <a:gdLst/>
            <a:ahLst/>
            <a:cxnLst/>
            <a:rect l="l" t="t" r="r" b="b"/>
            <a:pathLst>
              <a:path w="270108" h="270108">
                <a:moveTo>
                  <a:pt x="0" y="0"/>
                </a:moveTo>
                <a:lnTo>
                  <a:pt x="270108" y="0"/>
                </a:lnTo>
                <a:lnTo>
                  <a:pt x="270108" y="270108"/>
                </a:lnTo>
                <a:lnTo>
                  <a:pt x="0" y="27010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716880" y="1269725"/>
            <a:ext cx="253650" cy="253649"/>
          </a:xfrm>
          <a:custGeom>
            <a:avLst/>
            <a:gdLst/>
            <a:ahLst/>
            <a:cxnLst/>
            <a:rect l="l" t="t" r="r" b="b"/>
            <a:pathLst>
              <a:path w="253650" h="253649">
                <a:moveTo>
                  <a:pt x="0" y="0"/>
                </a:moveTo>
                <a:lnTo>
                  <a:pt x="253650" y="0"/>
                </a:lnTo>
                <a:lnTo>
                  <a:pt x="253650" y="253650"/>
                </a:lnTo>
                <a:lnTo>
                  <a:pt x="0" y="25365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866450" y="685567"/>
            <a:ext cx="4340473" cy="4911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2700">
                <a:solidFill>
                  <a:srgbClr val="46A6B6"/>
                </a:solidFill>
                <a:latin typeface="Poppins Medium"/>
              </a:rPr>
              <a:t>#PrevenciónRiesgosSAS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714966" y="5632914"/>
            <a:ext cx="9785001" cy="22505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64"/>
              </a:lnSpc>
            </a:pPr>
            <a:r>
              <a:rPr lang="en-US" sz="3300" spc="-131" dirty="0">
                <a:solidFill>
                  <a:srgbClr val="000000"/>
                </a:solidFill>
                <a:latin typeface="Open Sans 1 Bold"/>
              </a:rPr>
              <a:t>AGRESIONES A PROFESIONALES: UN DESAFÍO EN LA ATENCIÓN DE LA SALUD. ANÁLISIS DEL EFECTO DE LAS AGRESIONES AL PERSONAL DEL SERVICIO DE SALUD MENTAL SOBRE SU CAPACIDAD DE TRABAJO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9128300"/>
            <a:ext cx="8791894" cy="6220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9"/>
              </a:lnSpc>
            </a:pPr>
            <a:r>
              <a:rPr lang="en-US" sz="2230" spc="-87">
                <a:solidFill>
                  <a:srgbClr val="000000"/>
                </a:solidFill>
                <a:latin typeface="Open Sans 1"/>
              </a:rPr>
              <a:t>Ramírez, Silvia; Jiménez, Laura; Cova, Ana; Garzón, Marta; Amores, Rosa</a:t>
            </a:r>
          </a:p>
          <a:p>
            <a:pPr algn="l">
              <a:lnSpc>
                <a:spcPts val="2409"/>
              </a:lnSpc>
            </a:pPr>
            <a:endParaRPr lang="en-US" sz="2230" spc="-87">
              <a:solidFill>
                <a:srgbClr val="000000"/>
              </a:solidFill>
              <a:latin typeface="Open Sans 1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hlinkClick r:id="rId2" tooltip="https://www.sspa.juntadeandalucia.es/servicioandaluzdesalud/todas-noticia/andalucia-reduce-la-tasa-de-agresiones-profesionales-sanitarios-en-2022-respecto-2019"/>
          </p:cNvPr>
          <p:cNvSpPr/>
          <p:nvPr/>
        </p:nvSpPr>
        <p:spPr>
          <a:xfrm>
            <a:off x="9369" y="5620"/>
            <a:ext cx="18269262" cy="10275758"/>
          </a:xfrm>
          <a:custGeom>
            <a:avLst/>
            <a:gdLst/>
            <a:ahLst/>
            <a:cxnLst/>
            <a:rect l="l" t="t" r="r" b="b"/>
            <a:pathLst>
              <a:path w="18269262" h="10275758">
                <a:moveTo>
                  <a:pt x="0" y="0"/>
                </a:moveTo>
                <a:lnTo>
                  <a:pt x="18269262" y="0"/>
                </a:lnTo>
                <a:lnTo>
                  <a:pt x="18269262" y="10275758"/>
                </a:lnTo>
                <a:lnTo>
                  <a:pt x="0" y="102757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906588" y="2546834"/>
            <a:ext cx="4352195" cy="3095575"/>
          </a:xfrm>
          <a:custGeom>
            <a:avLst/>
            <a:gdLst/>
            <a:ahLst/>
            <a:cxnLst/>
            <a:rect l="l" t="t" r="r" b="b"/>
            <a:pathLst>
              <a:path w="4352195" h="3095575">
                <a:moveTo>
                  <a:pt x="0" y="0"/>
                </a:moveTo>
                <a:lnTo>
                  <a:pt x="4352195" y="0"/>
                </a:lnTo>
                <a:lnTo>
                  <a:pt x="4352195" y="3095575"/>
                </a:lnTo>
                <a:lnTo>
                  <a:pt x="0" y="30955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390403" y="2741387"/>
            <a:ext cx="4667307" cy="3113340"/>
          </a:xfrm>
          <a:custGeom>
            <a:avLst/>
            <a:gdLst/>
            <a:ahLst/>
            <a:cxnLst/>
            <a:rect l="l" t="t" r="r" b="b"/>
            <a:pathLst>
              <a:path w="4667307" h="3113340">
                <a:moveTo>
                  <a:pt x="0" y="0"/>
                </a:moveTo>
                <a:lnTo>
                  <a:pt x="4667307" y="0"/>
                </a:lnTo>
                <a:lnTo>
                  <a:pt x="4667307" y="3113339"/>
                </a:lnTo>
                <a:lnTo>
                  <a:pt x="0" y="31133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905" r="-4319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616888" y="6013754"/>
            <a:ext cx="7283789" cy="3146399"/>
          </a:xfrm>
          <a:custGeom>
            <a:avLst/>
            <a:gdLst/>
            <a:ahLst/>
            <a:cxnLst/>
            <a:rect l="l" t="t" r="r" b="b"/>
            <a:pathLst>
              <a:path w="7283789" h="3146399">
                <a:moveTo>
                  <a:pt x="0" y="0"/>
                </a:moveTo>
                <a:lnTo>
                  <a:pt x="7283788" y="0"/>
                </a:lnTo>
                <a:lnTo>
                  <a:pt x="7283788" y="3146399"/>
                </a:lnTo>
                <a:lnTo>
                  <a:pt x="0" y="314639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2149597" y="2643533"/>
            <a:ext cx="5246370" cy="5246370"/>
            <a:chOff x="0" y="0"/>
            <a:chExt cx="12700000" cy="12700000"/>
          </a:xfrm>
        </p:grpSpPr>
        <p:sp>
          <p:nvSpPr>
            <p:cNvPr id="7" name="Freeform 7"/>
            <p:cNvSpPr/>
            <p:nvPr/>
          </p:nvSpPr>
          <p:spPr>
            <a:xfrm>
              <a:off x="3878580" y="-25400"/>
              <a:ext cx="8831580" cy="12733019"/>
            </a:xfrm>
            <a:custGeom>
              <a:avLst/>
              <a:gdLst/>
              <a:ahLst/>
              <a:cxnLst/>
              <a:rect l="l" t="t" r="r" b="b"/>
              <a:pathLst>
                <a:path w="8831580" h="12733019">
                  <a:moveTo>
                    <a:pt x="8831580" y="2540"/>
                  </a:moveTo>
                  <a:cubicBezTo>
                    <a:pt x="8831580" y="2540"/>
                    <a:pt x="3810" y="5080"/>
                    <a:pt x="0" y="0"/>
                  </a:cubicBezTo>
                  <a:lnTo>
                    <a:pt x="568959" y="1257300"/>
                  </a:lnTo>
                  <a:lnTo>
                    <a:pt x="1337309" y="2103120"/>
                  </a:lnTo>
                  <a:lnTo>
                    <a:pt x="1522729" y="5595620"/>
                  </a:lnTo>
                  <a:lnTo>
                    <a:pt x="2012950" y="6838950"/>
                  </a:lnTo>
                  <a:lnTo>
                    <a:pt x="2171700" y="7791450"/>
                  </a:lnTo>
                  <a:lnTo>
                    <a:pt x="2701290" y="8426450"/>
                  </a:lnTo>
                  <a:lnTo>
                    <a:pt x="2926080" y="10383520"/>
                  </a:lnTo>
                  <a:lnTo>
                    <a:pt x="3138170" y="10873739"/>
                  </a:lnTo>
                  <a:lnTo>
                    <a:pt x="3721100" y="11534139"/>
                  </a:lnTo>
                  <a:lnTo>
                    <a:pt x="3972560" y="11878309"/>
                  </a:lnTo>
                  <a:lnTo>
                    <a:pt x="4038600" y="12090399"/>
                  </a:lnTo>
                  <a:lnTo>
                    <a:pt x="4263390" y="12461239"/>
                  </a:lnTo>
                  <a:lnTo>
                    <a:pt x="4309110" y="12564109"/>
                  </a:lnTo>
                  <a:lnTo>
                    <a:pt x="4325620" y="12622529"/>
                  </a:lnTo>
                  <a:lnTo>
                    <a:pt x="4345940" y="12733019"/>
                  </a:lnTo>
                  <a:lnTo>
                    <a:pt x="8830309" y="12733019"/>
                  </a:lnTo>
                </a:path>
              </a:pathLst>
            </a:custGeom>
            <a:blipFill>
              <a:blip r:embed="rId7"/>
              <a:stretch>
                <a:fillRect l="-38664" r="-5511"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-2540" y="-25400"/>
              <a:ext cx="8227060" cy="12717780"/>
            </a:xfrm>
            <a:custGeom>
              <a:avLst/>
              <a:gdLst/>
              <a:ahLst/>
              <a:cxnLst/>
              <a:rect l="l" t="t" r="r" b="b"/>
              <a:pathLst>
                <a:path w="8227060" h="12717780">
                  <a:moveTo>
                    <a:pt x="3881120" y="0"/>
                  </a:moveTo>
                  <a:lnTo>
                    <a:pt x="4450080" y="1256030"/>
                  </a:lnTo>
                  <a:lnTo>
                    <a:pt x="5218430" y="2100580"/>
                  </a:lnTo>
                  <a:lnTo>
                    <a:pt x="5403850" y="5589270"/>
                  </a:lnTo>
                  <a:lnTo>
                    <a:pt x="5894070" y="6831330"/>
                  </a:lnTo>
                  <a:lnTo>
                    <a:pt x="6052820" y="7782561"/>
                  </a:lnTo>
                  <a:lnTo>
                    <a:pt x="6582410" y="8417561"/>
                  </a:lnTo>
                  <a:lnTo>
                    <a:pt x="6807200" y="10372091"/>
                  </a:lnTo>
                  <a:lnTo>
                    <a:pt x="7019290" y="10861041"/>
                  </a:lnTo>
                  <a:lnTo>
                    <a:pt x="7602220" y="11521441"/>
                  </a:lnTo>
                  <a:lnTo>
                    <a:pt x="7853680" y="11864341"/>
                  </a:lnTo>
                  <a:lnTo>
                    <a:pt x="7919720" y="12076431"/>
                  </a:lnTo>
                  <a:lnTo>
                    <a:pt x="8144510" y="12446001"/>
                  </a:lnTo>
                  <a:lnTo>
                    <a:pt x="8190230" y="12548870"/>
                  </a:lnTo>
                  <a:lnTo>
                    <a:pt x="8206740" y="12607290"/>
                  </a:lnTo>
                  <a:lnTo>
                    <a:pt x="8227060" y="12717780"/>
                  </a:lnTo>
                  <a:lnTo>
                    <a:pt x="0" y="12717780"/>
                  </a:lnTo>
                  <a:lnTo>
                    <a:pt x="0" y="2540"/>
                  </a:lnTo>
                  <a:cubicBezTo>
                    <a:pt x="0" y="2540"/>
                    <a:pt x="3886200" y="5080"/>
                    <a:pt x="3881120" y="0"/>
                  </a:cubicBezTo>
                  <a:close/>
                </a:path>
              </a:pathLst>
            </a:custGeom>
            <a:blipFill>
              <a:blip r:embed="rId8"/>
              <a:stretch>
                <a:fillRect l="-53843" r="-741"/>
              </a:stretch>
            </a:blipFill>
          </p:spPr>
        </p:sp>
        <p:sp>
          <p:nvSpPr>
            <p:cNvPr id="9" name="Freeform 9"/>
            <p:cNvSpPr/>
            <p:nvPr/>
          </p:nvSpPr>
          <p:spPr>
            <a:xfrm>
              <a:off x="4357370" y="1120140"/>
              <a:ext cx="3891280" cy="11572240"/>
            </a:xfrm>
            <a:custGeom>
              <a:avLst/>
              <a:gdLst/>
              <a:ahLst/>
              <a:cxnLst/>
              <a:rect l="l" t="t" r="r" b="b"/>
              <a:pathLst>
                <a:path w="3891280" h="11572240">
                  <a:moveTo>
                    <a:pt x="0" y="0"/>
                  </a:moveTo>
                  <a:lnTo>
                    <a:pt x="3891280" y="0"/>
                  </a:lnTo>
                  <a:lnTo>
                    <a:pt x="3891280" y="11572240"/>
                  </a:lnTo>
                  <a:lnTo>
                    <a:pt x="0" y="115722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t="-63" b="-63"/>
              </a:stretch>
            </a:blipFill>
          </p:spPr>
        </p:sp>
      </p:grpSp>
      <p:sp>
        <p:nvSpPr>
          <p:cNvPr id="10" name="TextBox 10"/>
          <p:cNvSpPr txBox="1"/>
          <p:nvPr/>
        </p:nvSpPr>
        <p:spPr>
          <a:xfrm>
            <a:off x="1348740" y="293370"/>
            <a:ext cx="7317891" cy="7258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100">
                <a:solidFill>
                  <a:srgbClr val="0E5966"/>
                </a:solidFill>
                <a:latin typeface="Teko Bold"/>
              </a:rPr>
              <a:t>VI  JORNADAS DE PREVENCIÓN DE RIESGOS LABORALES DEL SAS</a:t>
            </a:r>
          </a:p>
          <a:p>
            <a:pPr algn="l">
              <a:lnSpc>
                <a:spcPts val="3000"/>
              </a:lnSpc>
            </a:pPr>
            <a:r>
              <a:rPr lang="en-US" sz="1800" spc="-71">
                <a:solidFill>
                  <a:srgbClr val="0E5966"/>
                </a:solidFill>
                <a:latin typeface="Open Sans 1 Medium"/>
              </a:rPr>
              <a:t> </a:t>
            </a:r>
            <a:r>
              <a:rPr lang="en-US" sz="1800" spc="-71">
                <a:solidFill>
                  <a:srgbClr val="46A6B6"/>
                </a:solidFill>
                <a:latin typeface="Open Sans 1 Bold"/>
              </a:rPr>
              <a:t>AVANZANDO EN PREVENCIÓN, CRECIENDO EN SALUD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666631" y="9415641"/>
            <a:ext cx="7447544" cy="1342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"/>
              </a:lnSpc>
            </a:pPr>
            <a:r>
              <a:rPr lang="en-US" sz="800">
                <a:solidFill>
                  <a:srgbClr val="000000"/>
                </a:solidFill>
                <a:latin typeface="Open Sans 2"/>
              </a:rPr>
              <a:t>www.sspa.juntadeandalucia.es/servicioandaluzdesalud/todas-noticia/andalucia-reduce-la-tasa-de-agresiones-profesionales-sanitarios-en-2022-respecto-2019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6172202" y="728772"/>
            <a:ext cx="6097395" cy="1757124"/>
            <a:chOff x="-92201" y="-57150"/>
            <a:chExt cx="812800" cy="23422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07897" cy="115304"/>
            </a:xfrm>
            <a:custGeom>
              <a:avLst/>
              <a:gdLst/>
              <a:ahLst/>
              <a:cxnLst/>
              <a:rect l="l" t="t" r="r" b="b"/>
              <a:pathLst>
                <a:path w="607897" h="115304">
                  <a:moveTo>
                    <a:pt x="28861" y="0"/>
                  </a:moveTo>
                  <a:lnTo>
                    <a:pt x="579036" y="0"/>
                  </a:lnTo>
                  <a:cubicBezTo>
                    <a:pt x="594976" y="0"/>
                    <a:pt x="607897" y="12921"/>
                    <a:pt x="607897" y="28861"/>
                  </a:cubicBezTo>
                  <a:lnTo>
                    <a:pt x="607897" y="86444"/>
                  </a:lnTo>
                  <a:cubicBezTo>
                    <a:pt x="607897" y="94098"/>
                    <a:pt x="604856" y="101439"/>
                    <a:pt x="599444" y="106851"/>
                  </a:cubicBezTo>
                  <a:cubicBezTo>
                    <a:pt x="594031" y="112264"/>
                    <a:pt x="586691" y="115304"/>
                    <a:pt x="579036" y="115304"/>
                  </a:cubicBezTo>
                  <a:lnTo>
                    <a:pt x="28861" y="115304"/>
                  </a:lnTo>
                  <a:cubicBezTo>
                    <a:pt x="12921" y="115304"/>
                    <a:pt x="0" y="102383"/>
                    <a:pt x="0" y="86444"/>
                  </a:cubicBezTo>
                  <a:lnTo>
                    <a:pt x="0" y="28861"/>
                  </a:lnTo>
                  <a:cubicBezTo>
                    <a:pt x="0" y="21206"/>
                    <a:pt x="3041" y="13866"/>
                    <a:pt x="8453" y="8453"/>
                  </a:cubicBezTo>
                  <a:cubicBezTo>
                    <a:pt x="13866" y="3041"/>
                    <a:pt x="21206" y="0"/>
                    <a:pt x="28861" y="0"/>
                  </a:cubicBezTo>
                  <a:close/>
                </a:path>
              </a:pathLst>
            </a:custGeom>
            <a:solidFill>
              <a:srgbClr val="46A6B6"/>
            </a:solidFill>
            <a:ln cap="sq">
              <a:noFill/>
              <a:prstDash val="solid"/>
              <a:miter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-92201" y="-57150"/>
              <a:ext cx="812800" cy="23422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82"/>
                </a:lnSpc>
              </a:pPr>
              <a:r>
                <a:rPr lang="en-US" sz="3393" spc="332" dirty="0">
                  <a:solidFill>
                    <a:srgbClr val="FBFAF8"/>
                  </a:solidFill>
                  <a:latin typeface="Balsamiq Sans"/>
                </a:rPr>
                <a:t>INTRODUCCIÓN</a:t>
              </a:r>
            </a:p>
          </p:txBody>
        </p:sp>
      </p:grpSp>
      <p:sp>
        <p:nvSpPr>
          <p:cNvPr id="16" name="TextBox 14">
            <a:extLst>
              <a:ext uri="{FF2B5EF4-FFF2-40B4-BE49-F238E27FC236}">
                <a16:creationId xmlns:a16="http://schemas.microsoft.com/office/drawing/2014/main" id="{4104DFA1-3D31-40E3-B409-B7A281D0D45B}"/>
              </a:ext>
            </a:extLst>
          </p:cNvPr>
          <p:cNvSpPr txBox="1"/>
          <p:nvPr/>
        </p:nvSpPr>
        <p:spPr>
          <a:xfrm>
            <a:off x="1704673" y="8178037"/>
            <a:ext cx="6097395" cy="1757124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4682"/>
              </a:lnSpc>
            </a:pPr>
            <a:r>
              <a:rPr lang="en-US" sz="2400" spc="332" dirty="0">
                <a:solidFill>
                  <a:srgbClr val="0E5966"/>
                </a:solidFill>
                <a:latin typeface="Balsamiq Sans"/>
              </a:rPr>
              <a:t>¿POR QUÉ SALUD MENTAL?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369" y="5620"/>
            <a:ext cx="18269262" cy="10275758"/>
          </a:xfrm>
          <a:custGeom>
            <a:avLst/>
            <a:gdLst/>
            <a:ahLst/>
            <a:cxnLst/>
            <a:rect l="l" t="t" r="r" b="b"/>
            <a:pathLst>
              <a:path w="18269262" h="10275758">
                <a:moveTo>
                  <a:pt x="0" y="0"/>
                </a:moveTo>
                <a:lnTo>
                  <a:pt x="18269262" y="0"/>
                </a:lnTo>
                <a:lnTo>
                  <a:pt x="18269262" y="10275758"/>
                </a:lnTo>
                <a:lnTo>
                  <a:pt x="0" y="102757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6863865" y="1157151"/>
            <a:ext cx="4560271" cy="1712883"/>
            <a:chOff x="0" y="-57150"/>
            <a:chExt cx="607897" cy="21941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07897" cy="115304"/>
            </a:xfrm>
            <a:custGeom>
              <a:avLst/>
              <a:gdLst/>
              <a:ahLst/>
              <a:cxnLst/>
              <a:rect l="l" t="t" r="r" b="b"/>
              <a:pathLst>
                <a:path w="607897" h="115304">
                  <a:moveTo>
                    <a:pt x="28861" y="0"/>
                  </a:moveTo>
                  <a:lnTo>
                    <a:pt x="579036" y="0"/>
                  </a:lnTo>
                  <a:cubicBezTo>
                    <a:pt x="594976" y="0"/>
                    <a:pt x="607897" y="12921"/>
                    <a:pt x="607897" y="28861"/>
                  </a:cubicBezTo>
                  <a:lnTo>
                    <a:pt x="607897" y="86444"/>
                  </a:lnTo>
                  <a:cubicBezTo>
                    <a:pt x="607897" y="94098"/>
                    <a:pt x="604856" y="101439"/>
                    <a:pt x="599444" y="106851"/>
                  </a:cubicBezTo>
                  <a:cubicBezTo>
                    <a:pt x="594031" y="112264"/>
                    <a:pt x="586691" y="115304"/>
                    <a:pt x="579036" y="115304"/>
                  </a:cubicBezTo>
                  <a:lnTo>
                    <a:pt x="28861" y="115304"/>
                  </a:lnTo>
                  <a:cubicBezTo>
                    <a:pt x="12921" y="115304"/>
                    <a:pt x="0" y="102383"/>
                    <a:pt x="0" y="86444"/>
                  </a:cubicBezTo>
                  <a:lnTo>
                    <a:pt x="0" y="28861"/>
                  </a:lnTo>
                  <a:cubicBezTo>
                    <a:pt x="0" y="21206"/>
                    <a:pt x="3041" y="13866"/>
                    <a:pt x="8453" y="8453"/>
                  </a:cubicBezTo>
                  <a:cubicBezTo>
                    <a:pt x="13866" y="3041"/>
                    <a:pt x="21206" y="0"/>
                    <a:pt x="28861" y="0"/>
                  </a:cubicBezTo>
                  <a:close/>
                </a:path>
              </a:pathLst>
            </a:custGeom>
            <a:solidFill>
              <a:srgbClr val="46A6B6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0" y="-57150"/>
              <a:ext cx="607897" cy="2194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82"/>
                </a:lnSpc>
              </a:pPr>
              <a:r>
                <a:rPr lang="en-US" sz="3393" spc="332" dirty="0">
                  <a:solidFill>
                    <a:srgbClr val="FBFAF8"/>
                  </a:solidFill>
                  <a:latin typeface="Balsamiq Sans"/>
                </a:rPr>
                <a:t>OBJETIVOS</a:t>
              </a:r>
            </a:p>
          </p:txBody>
        </p:sp>
      </p:grpSp>
      <p:sp>
        <p:nvSpPr>
          <p:cNvPr id="6" name="Freeform 6"/>
          <p:cNvSpPr/>
          <p:nvPr/>
        </p:nvSpPr>
        <p:spPr>
          <a:xfrm>
            <a:off x="2091050" y="2338381"/>
            <a:ext cx="5077626" cy="4703151"/>
          </a:xfrm>
          <a:custGeom>
            <a:avLst/>
            <a:gdLst/>
            <a:ahLst/>
            <a:cxnLst/>
            <a:rect l="l" t="t" r="r" b="b"/>
            <a:pathLst>
              <a:path w="5077626" h="4703151">
                <a:moveTo>
                  <a:pt x="0" y="0"/>
                </a:moveTo>
                <a:lnTo>
                  <a:pt x="5077626" y="0"/>
                </a:lnTo>
                <a:lnTo>
                  <a:pt x="5077626" y="4703150"/>
                </a:lnTo>
                <a:lnTo>
                  <a:pt x="0" y="470315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7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659194" y="4906262"/>
            <a:ext cx="5077626" cy="4703151"/>
          </a:xfrm>
          <a:custGeom>
            <a:avLst/>
            <a:gdLst/>
            <a:ahLst/>
            <a:cxnLst/>
            <a:rect l="l" t="t" r="r" b="b"/>
            <a:pathLst>
              <a:path w="5077626" h="4703151">
                <a:moveTo>
                  <a:pt x="0" y="0"/>
                </a:moveTo>
                <a:lnTo>
                  <a:pt x="5077626" y="0"/>
                </a:lnTo>
                <a:lnTo>
                  <a:pt x="5077626" y="4703150"/>
                </a:lnTo>
                <a:lnTo>
                  <a:pt x="0" y="47031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57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1624160" y="2338381"/>
            <a:ext cx="5077626" cy="4703151"/>
          </a:xfrm>
          <a:custGeom>
            <a:avLst/>
            <a:gdLst/>
            <a:ahLst/>
            <a:cxnLst/>
            <a:rect l="l" t="t" r="r" b="b"/>
            <a:pathLst>
              <a:path w="5077626" h="4703151">
                <a:moveTo>
                  <a:pt x="0" y="0"/>
                </a:moveTo>
                <a:lnTo>
                  <a:pt x="5077626" y="0"/>
                </a:lnTo>
                <a:lnTo>
                  <a:pt x="5077626" y="4703150"/>
                </a:lnTo>
                <a:lnTo>
                  <a:pt x="0" y="470315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57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14757398" y="2698961"/>
            <a:ext cx="442855" cy="422096"/>
            <a:chOff x="0" y="0"/>
            <a:chExt cx="812800" cy="7747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8E641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228600" y="219075"/>
              <a:ext cx="355600" cy="390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348740" y="293370"/>
            <a:ext cx="7317891" cy="864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100">
                <a:solidFill>
                  <a:srgbClr val="0E5966"/>
                </a:solidFill>
                <a:latin typeface="Teko Bold"/>
              </a:rPr>
              <a:t>VI  JORNADAS DE PREVENCIÓN DE RIESGOS LABORALES DEL SAS</a:t>
            </a:r>
          </a:p>
          <a:p>
            <a:pPr algn="l">
              <a:lnSpc>
                <a:spcPts val="3000"/>
              </a:lnSpc>
            </a:pPr>
            <a:r>
              <a:rPr lang="en-US" sz="1800" spc="-71">
                <a:solidFill>
                  <a:srgbClr val="0E5966"/>
                </a:solidFill>
                <a:latin typeface="Open Sans 1 Medium"/>
              </a:rPr>
              <a:t> </a:t>
            </a:r>
            <a:r>
              <a:rPr lang="en-US" sz="1800" spc="-71">
                <a:solidFill>
                  <a:srgbClr val="46A6B6"/>
                </a:solidFill>
                <a:latin typeface="Open Sans 1 Bold"/>
              </a:rPr>
              <a:t>AVANZANDO EN PREVENCIÓN, CRECIENDO EN SALUD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590800" y="4288154"/>
            <a:ext cx="3963588" cy="17145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Comprobar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las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agresiones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declaradas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por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el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personal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Salud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Mental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en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el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último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año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2270457" y="4324557"/>
            <a:ext cx="3897691" cy="2147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Valorar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el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efecto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haber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sufrido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una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agresión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física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o verbal,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en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la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capacidad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trabajo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del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profesional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.</a:t>
            </a:r>
          </a:p>
          <a:p>
            <a:pPr algn="ctr">
              <a:lnSpc>
                <a:spcPts val="3359"/>
              </a:lnSpc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latin typeface="Montserrat Light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7216213" y="6993906"/>
            <a:ext cx="3963588" cy="17145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Analizar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el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riesgo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agresión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entre las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diferentes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categorías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profesionales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4326849" y="2537036"/>
            <a:ext cx="606028" cy="1561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85"/>
              </a:lnSpc>
              <a:spcBef>
                <a:spcPct val="0"/>
              </a:spcBef>
            </a:pPr>
            <a:r>
              <a:rPr lang="en-US" sz="9192" spc="900">
                <a:solidFill>
                  <a:srgbClr val="FBFAF8"/>
                </a:solidFill>
                <a:latin typeface="Balsamiq Sans Bold"/>
              </a:rPr>
              <a:t>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791111" y="5274363"/>
            <a:ext cx="813792" cy="1561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85"/>
              </a:lnSpc>
              <a:spcBef>
                <a:spcPct val="0"/>
              </a:spcBef>
            </a:pPr>
            <a:r>
              <a:rPr lang="en-US" sz="9192" spc="900">
                <a:solidFill>
                  <a:srgbClr val="FBFAF8"/>
                </a:solidFill>
                <a:latin typeface="Balsamiq Sans Bold"/>
              </a:rPr>
              <a:t>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764858" y="2537036"/>
            <a:ext cx="796230" cy="1561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85"/>
              </a:lnSpc>
              <a:spcBef>
                <a:spcPct val="0"/>
              </a:spcBef>
            </a:pPr>
            <a:r>
              <a:rPr lang="en-US" sz="9192" spc="900">
                <a:solidFill>
                  <a:srgbClr val="FBFAF8"/>
                </a:solidFill>
                <a:latin typeface="Balsamiq Sans Bold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369" y="5620"/>
            <a:ext cx="18269262" cy="10275758"/>
          </a:xfrm>
          <a:custGeom>
            <a:avLst/>
            <a:gdLst/>
            <a:ahLst/>
            <a:cxnLst/>
            <a:rect l="l" t="t" r="r" b="b"/>
            <a:pathLst>
              <a:path w="18269262" h="10275758">
                <a:moveTo>
                  <a:pt x="0" y="0"/>
                </a:moveTo>
                <a:lnTo>
                  <a:pt x="18269262" y="0"/>
                </a:lnTo>
                <a:lnTo>
                  <a:pt x="18269262" y="10275758"/>
                </a:lnTo>
                <a:lnTo>
                  <a:pt x="0" y="102757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6170807" y="800100"/>
            <a:ext cx="6097395" cy="1700351"/>
            <a:chOff x="-92387" y="-57150"/>
            <a:chExt cx="812800" cy="22666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07897" cy="115304"/>
            </a:xfrm>
            <a:custGeom>
              <a:avLst/>
              <a:gdLst/>
              <a:ahLst/>
              <a:cxnLst/>
              <a:rect l="l" t="t" r="r" b="b"/>
              <a:pathLst>
                <a:path w="607897" h="115304">
                  <a:moveTo>
                    <a:pt x="28861" y="0"/>
                  </a:moveTo>
                  <a:lnTo>
                    <a:pt x="579036" y="0"/>
                  </a:lnTo>
                  <a:cubicBezTo>
                    <a:pt x="594976" y="0"/>
                    <a:pt x="607897" y="12921"/>
                    <a:pt x="607897" y="28861"/>
                  </a:cubicBezTo>
                  <a:lnTo>
                    <a:pt x="607897" y="86444"/>
                  </a:lnTo>
                  <a:cubicBezTo>
                    <a:pt x="607897" y="94098"/>
                    <a:pt x="604856" y="101439"/>
                    <a:pt x="599444" y="106851"/>
                  </a:cubicBezTo>
                  <a:cubicBezTo>
                    <a:pt x="594031" y="112264"/>
                    <a:pt x="586691" y="115304"/>
                    <a:pt x="579036" y="115304"/>
                  </a:cubicBezTo>
                  <a:lnTo>
                    <a:pt x="28861" y="115304"/>
                  </a:lnTo>
                  <a:cubicBezTo>
                    <a:pt x="12921" y="115304"/>
                    <a:pt x="0" y="102383"/>
                    <a:pt x="0" y="86444"/>
                  </a:cubicBezTo>
                  <a:lnTo>
                    <a:pt x="0" y="28861"/>
                  </a:lnTo>
                  <a:cubicBezTo>
                    <a:pt x="0" y="21206"/>
                    <a:pt x="3041" y="13866"/>
                    <a:pt x="8453" y="8453"/>
                  </a:cubicBezTo>
                  <a:cubicBezTo>
                    <a:pt x="13866" y="3041"/>
                    <a:pt x="21206" y="0"/>
                    <a:pt x="28861" y="0"/>
                  </a:cubicBezTo>
                  <a:close/>
                </a:path>
              </a:pathLst>
            </a:custGeom>
            <a:solidFill>
              <a:srgbClr val="46A6B6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-92387" y="-57150"/>
              <a:ext cx="812800" cy="2266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82"/>
                </a:lnSpc>
              </a:pPr>
              <a:r>
                <a:rPr lang="en-US" sz="3393" spc="332" dirty="0">
                  <a:solidFill>
                    <a:srgbClr val="FBFAF8"/>
                  </a:solidFill>
                  <a:latin typeface="Balsamiq Sans"/>
                </a:rPr>
                <a:t>METODOLOGÍA</a:t>
              </a:r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/>
        </p:nvGraphicFramePr>
        <p:xfrm>
          <a:off x="11756024" y="5689297"/>
          <a:ext cx="4080252" cy="3200400"/>
        </p:xfrm>
        <a:graphic>
          <a:graphicData uri="http://schemas.openxmlformats.org/drawingml/2006/table">
            <a:tbl>
              <a:tblPr/>
              <a:tblGrid>
                <a:gridCol w="1868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1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0100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Barlow"/>
                        </a:rPr>
                        <a:t>7 - 27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95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Barlow"/>
                        </a:rPr>
                        <a:t>DEFICIENTE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Barlow"/>
                        </a:rPr>
                        <a:t>28-36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C7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Barlow"/>
                        </a:rPr>
                        <a:t>MODERADA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Barlow"/>
                        </a:rPr>
                        <a:t>37-43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1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Barlow"/>
                        </a:rPr>
                        <a:t>BUENA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Barlow"/>
                        </a:rPr>
                        <a:t>44-49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DB1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800"/>
                        </a:lnSpc>
                        <a:defRPr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Barlow"/>
                        </a:rPr>
                        <a:t>EXCELENTE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Freeform 7"/>
          <p:cNvSpPr/>
          <p:nvPr/>
        </p:nvSpPr>
        <p:spPr>
          <a:xfrm>
            <a:off x="1940045" y="4762500"/>
            <a:ext cx="9484090" cy="5203150"/>
          </a:xfrm>
          <a:custGeom>
            <a:avLst/>
            <a:gdLst/>
            <a:ahLst/>
            <a:cxnLst/>
            <a:rect l="l" t="t" r="r" b="b"/>
            <a:pathLst>
              <a:path w="9484090" h="5352306">
                <a:moveTo>
                  <a:pt x="0" y="0"/>
                </a:moveTo>
                <a:lnTo>
                  <a:pt x="9484090" y="0"/>
                </a:lnTo>
                <a:lnTo>
                  <a:pt x="9484090" y="5352306"/>
                </a:lnTo>
                <a:lnTo>
                  <a:pt x="0" y="53523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509" b="-103521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348740" y="293370"/>
            <a:ext cx="7317891" cy="864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100">
                <a:solidFill>
                  <a:srgbClr val="0E5966"/>
                </a:solidFill>
                <a:latin typeface="Teko Bold"/>
              </a:rPr>
              <a:t>VI  JORNADAS DE PREVENCIÓN DE RIESGOS LABORALES DEL SAS</a:t>
            </a:r>
          </a:p>
          <a:p>
            <a:pPr algn="l">
              <a:lnSpc>
                <a:spcPts val="3000"/>
              </a:lnSpc>
            </a:pPr>
            <a:r>
              <a:rPr lang="en-US" sz="1800" spc="-71">
                <a:solidFill>
                  <a:srgbClr val="0E5966"/>
                </a:solidFill>
                <a:latin typeface="Open Sans 1 Medium"/>
              </a:rPr>
              <a:t> </a:t>
            </a:r>
            <a:r>
              <a:rPr lang="en-US" sz="1800" spc="-71">
                <a:solidFill>
                  <a:srgbClr val="46A6B6"/>
                </a:solidFill>
                <a:latin typeface="Open Sans 1 Bold"/>
              </a:rPr>
              <a:t>AVANZANDO EN PREVENCIÓN, CRECIENDO EN SALUD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311062" y="2560357"/>
            <a:ext cx="11185737" cy="25831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18160" lvl="1" indent="-259080">
              <a:lnSpc>
                <a:spcPts val="3359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Estudio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descriptivo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transversal</a:t>
            </a:r>
          </a:p>
          <a:p>
            <a:pPr marL="518160" lvl="1" indent="-259080">
              <a:lnSpc>
                <a:spcPts val="3359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Muestra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representativa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: 74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trabajadores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del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servicio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Salud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Mental</a:t>
            </a:r>
          </a:p>
          <a:p>
            <a:pPr marL="518160" lvl="1" indent="-259080">
              <a:lnSpc>
                <a:spcPts val="3359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Febrero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a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agosto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2023</a:t>
            </a:r>
          </a:p>
          <a:p>
            <a:pPr>
              <a:lnSpc>
                <a:spcPts val="3359"/>
              </a:lnSpc>
            </a:pPr>
            <a:endParaRPr lang="en-US" sz="2400" dirty="0">
              <a:solidFill>
                <a:srgbClr val="000000"/>
              </a:solidFill>
              <a:latin typeface="Montserrat Light"/>
            </a:endParaRPr>
          </a:p>
          <a:p>
            <a:pPr marL="259080" lvl="1">
              <a:lnSpc>
                <a:spcPts val="3359"/>
              </a:lnSpc>
            </a:pPr>
            <a:r>
              <a:rPr lang="en-US" sz="2400" b="1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                                                   ICT/WAI </a:t>
            </a:r>
          </a:p>
          <a:p>
            <a:pPr>
              <a:lnSpc>
                <a:spcPts val="3359"/>
              </a:lnSpc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latin typeface="Montserrat Light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439880" y="5128815"/>
            <a:ext cx="8665298" cy="51672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80"/>
              </a:lnSpc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Cuestionario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autoadministrado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puntuación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total 7-49 puntos.</a:t>
            </a:r>
          </a:p>
          <a:p>
            <a:pPr>
              <a:lnSpc>
                <a:spcPts val="3080"/>
              </a:lnSpc>
            </a:pP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  <a:p>
            <a:pPr>
              <a:lnSpc>
                <a:spcPts val="3080"/>
              </a:lnSpc>
            </a:pPr>
            <a:r>
              <a:rPr lang="en-US" sz="2400" b="1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Dimensiones</a:t>
            </a:r>
            <a:r>
              <a:rPr lang="en-US" sz="2400" b="1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:</a:t>
            </a:r>
          </a:p>
          <a:p>
            <a:pPr>
              <a:lnSpc>
                <a:spcPts val="3080"/>
              </a:lnSpc>
            </a:pP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  <a:p>
            <a:pPr marL="474981" lvl="1" indent="-237491">
              <a:lnSpc>
                <a:spcPts val="3080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Capacidad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laboral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actual/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mejor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  <a:p>
            <a:pPr marL="474981" lvl="1" indent="-237491">
              <a:lnSpc>
                <a:spcPts val="3080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Capacidad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laboral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/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exigencias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del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trabajo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  <a:p>
            <a:pPr marL="474981" lvl="1" indent="-237491">
              <a:lnSpc>
                <a:spcPts val="3080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Enfermedades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o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lesiones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actuales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  <a:p>
            <a:pPr marL="474981" lvl="1" indent="-237491">
              <a:lnSpc>
                <a:spcPts val="3080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Capacidad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laboral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/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enfermedad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  <a:p>
            <a:pPr marL="474981" lvl="1" indent="-237491">
              <a:lnSpc>
                <a:spcPts val="3080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IT 12 meses</a:t>
            </a:r>
          </a:p>
          <a:p>
            <a:pPr marL="474981" lvl="1" indent="-237491">
              <a:lnSpc>
                <a:spcPts val="3080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Pronóstico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sobre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su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capacidad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laboral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a dos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años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  <a:p>
            <a:pPr marL="474981" lvl="1" indent="-237491">
              <a:lnSpc>
                <a:spcPts val="3080"/>
              </a:lnSpc>
              <a:buFont typeface="Arial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Recursos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mentales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  <a:p>
            <a:pPr>
              <a:lnSpc>
                <a:spcPts val="3359"/>
              </a:lnSpc>
              <a:spcBef>
                <a:spcPct val="0"/>
              </a:spcBef>
            </a:pPr>
            <a:endParaRPr lang="en-US" sz="2200" dirty="0">
              <a:solidFill>
                <a:srgbClr val="000000"/>
              </a:solidFill>
              <a:latin typeface="Montserrat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369" y="5620"/>
            <a:ext cx="18269262" cy="10275758"/>
          </a:xfrm>
          <a:custGeom>
            <a:avLst/>
            <a:gdLst/>
            <a:ahLst/>
            <a:cxnLst/>
            <a:rect l="l" t="t" r="r" b="b"/>
            <a:pathLst>
              <a:path w="18269262" h="10275758">
                <a:moveTo>
                  <a:pt x="0" y="0"/>
                </a:moveTo>
                <a:lnTo>
                  <a:pt x="18269262" y="0"/>
                </a:lnTo>
                <a:lnTo>
                  <a:pt x="18269262" y="10275758"/>
                </a:lnTo>
                <a:lnTo>
                  <a:pt x="0" y="102757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grpSp>
        <p:nvGrpSpPr>
          <p:cNvPr id="3" name="Group 3"/>
          <p:cNvGrpSpPr/>
          <p:nvPr/>
        </p:nvGrpSpPr>
        <p:grpSpPr>
          <a:xfrm>
            <a:off x="6094605" y="1157151"/>
            <a:ext cx="6097395" cy="1653952"/>
            <a:chOff x="-102545" y="-57150"/>
            <a:chExt cx="812800" cy="22047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07897" cy="115304"/>
            </a:xfrm>
            <a:custGeom>
              <a:avLst/>
              <a:gdLst/>
              <a:ahLst/>
              <a:cxnLst/>
              <a:rect l="l" t="t" r="r" b="b"/>
              <a:pathLst>
                <a:path w="607897" h="115304">
                  <a:moveTo>
                    <a:pt x="28861" y="0"/>
                  </a:moveTo>
                  <a:lnTo>
                    <a:pt x="579036" y="0"/>
                  </a:lnTo>
                  <a:cubicBezTo>
                    <a:pt x="594976" y="0"/>
                    <a:pt x="607897" y="12921"/>
                    <a:pt x="607897" y="28861"/>
                  </a:cubicBezTo>
                  <a:lnTo>
                    <a:pt x="607897" y="86444"/>
                  </a:lnTo>
                  <a:cubicBezTo>
                    <a:pt x="607897" y="94098"/>
                    <a:pt x="604856" y="101439"/>
                    <a:pt x="599444" y="106851"/>
                  </a:cubicBezTo>
                  <a:cubicBezTo>
                    <a:pt x="594031" y="112264"/>
                    <a:pt x="586691" y="115304"/>
                    <a:pt x="579036" y="115304"/>
                  </a:cubicBezTo>
                  <a:lnTo>
                    <a:pt x="28861" y="115304"/>
                  </a:lnTo>
                  <a:cubicBezTo>
                    <a:pt x="12921" y="115304"/>
                    <a:pt x="0" y="102383"/>
                    <a:pt x="0" y="86444"/>
                  </a:cubicBezTo>
                  <a:lnTo>
                    <a:pt x="0" y="28861"/>
                  </a:lnTo>
                  <a:cubicBezTo>
                    <a:pt x="0" y="21206"/>
                    <a:pt x="3041" y="13866"/>
                    <a:pt x="8453" y="8453"/>
                  </a:cubicBezTo>
                  <a:cubicBezTo>
                    <a:pt x="13866" y="3041"/>
                    <a:pt x="21206" y="0"/>
                    <a:pt x="28861" y="0"/>
                  </a:cubicBezTo>
                  <a:close/>
                </a:path>
              </a:pathLst>
            </a:custGeom>
            <a:solidFill>
              <a:srgbClr val="46A6B6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-102545" y="-57150"/>
              <a:ext cx="812800" cy="2204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82"/>
                </a:lnSpc>
              </a:pPr>
              <a:r>
                <a:rPr lang="en-US" sz="3393" spc="332" dirty="0">
                  <a:solidFill>
                    <a:srgbClr val="FBFAF8"/>
                  </a:solidFill>
                  <a:latin typeface="Balsamiq Sans"/>
                </a:rPr>
                <a:t>RESULTADOS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431984" y="2403442"/>
            <a:ext cx="11703869" cy="2147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61"/>
              </a:lnSpc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Prueba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U de Mann Whitney</a:t>
            </a:r>
          </a:p>
          <a:p>
            <a:pPr>
              <a:lnSpc>
                <a:spcPts val="3361"/>
              </a:lnSpc>
            </a:pPr>
            <a:endParaRPr lang="en-US" sz="2400" dirty="0">
              <a:solidFill>
                <a:srgbClr val="000000"/>
              </a:solidFill>
              <a:latin typeface="Montserrat Light"/>
            </a:endParaRPr>
          </a:p>
          <a:p>
            <a:pPr>
              <a:lnSpc>
                <a:spcPts val="3361"/>
              </a:lnSpc>
            </a:pP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        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Capacidad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trabajo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                Haber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sufrido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o no, una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agresión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  <a:p>
            <a:pPr>
              <a:lnSpc>
                <a:spcPts val="3361"/>
              </a:lnSpc>
            </a:pPr>
            <a:endParaRPr lang="en-US" sz="2400" dirty="0">
              <a:solidFill>
                <a:srgbClr val="000000"/>
              </a:solidFill>
              <a:latin typeface="Montserrat Light"/>
            </a:endParaRPr>
          </a:p>
          <a:p>
            <a:pPr>
              <a:lnSpc>
                <a:spcPts val="3361"/>
              </a:lnSpc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latin typeface="Montserrat Ligh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5486400" y="3290304"/>
            <a:ext cx="859163" cy="375432"/>
          </a:xfrm>
          <a:custGeom>
            <a:avLst/>
            <a:gdLst/>
            <a:ahLst/>
            <a:cxnLst/>
            <a:rect l="l" t="t" r="r" b="b"/>
            <a:pathLst>
              <a:path w="859163" h="375432">
                <a:moveTo>
                  <a:pt x="0" y="0"/>
                </a:moveTo>
                <a:lnTo>
                  <a:pt x="859163" y="0"/>
                </a:lnTo>
                <a:lnTo>
                  <a:pt x="859163" y="375432"/>
                </a:lnTo>
                <a:lnTo>
                  <a:pt x="0" y="3754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>
            <a:off x="1928311" y="4789152"/>
            <a:ext cx="4040285" cy="4638556"/>
            <a:chOff x="0" y="0"/>
            <a:chExt cx="5387047" cy="6184741"/>
          </a:xfrm>
        </p:grpSpPr>
        <p:sp>
          <p:nvSpPr>
            <p:cNvPr id="9" name="TextBox 9"/>
            <p:cNvSpPr txBox="1"/>
            <p:nvPr/>
          </p:nvSpPr>
          <p:spPr>
            <a:xfrm>
              <a:off x="966984" y="5892628"/>
              <a:ext cx="1151885" cy="2921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54"/>
                </a:lnSpc>
              </a:pPr>
              <a:r>
                <a:rPr lang="en-US" sz="1324">
                  <a:solidFill>
                    <a:srgbClr val="000000"/>
                  </a:solidFill>
                  <a:latin typeface="Open Sans 2"/>
                </a:rPr>
                <a:t>Agresiones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3208218" y="5892628"/>
              <a:ext cx="2125589" cy="2921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54"/>
                </a:lnSpc>
              </a:pPr>
              <a:r>
                <a:rPr lang="en-US" sz="1324">
                  <a:solidFill>
                    <a:srgbClr val="000000"/>
                  </a:solidFill>
                  <a:latin typeface="Open Sans 2"/>
                </a:rPr>
                <a:t>Trabajadores con ES</a:t>
              </a:r>
            </a:p>
          </p:txBody>
        </p:sp>
        <p:grpSp>
          <p:nvGrpSpPr>
            <p:cNvPr id="11" name="Group 11"/>
            <p:cNvGrpSpPr>
              <a:grpSpLocks noChangeAspect="1"/>
            </p:cNvGrpSpPr>
            <p:nvPr/>
          </p:nvGrpSpPr>
          <p:grpSpPr>
            <a:xfrm>
              <a:off x="426892" y="131769"/>
              <a:ext cx="4960155" cy="5677289"/>
              <a:chOff x="0" y="0"/>
              <a:chExt cx="8987584" cy="10287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-6350"/>
                <a:ext cx="898758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987584" h="12700">
                    <a:moveTo>
                      <a:pt x="0" y="0"/>
                    </a:moveTo>
                    <a:lnTo>
                      <a:pt x="8987584" y="0"/>
                    </a:lnTo>
                    <a:lnTo>
                      <a:pt x="8987584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  <p:sp>
            <p:nvSpPr>
              <p:cNvPr id="13" name="Freeform 13"/>
              <p:cNvSpPr/>
              <p:nvPr/>
            </p:nvSpPr>
            <p:spPr>
              <a:xfrm>
                <a:off x="0" y="3422650"/>
                <a:ext cx="898758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987584" h="12700">
                    <a:moveTo>
                      <a:pt x="0" y="0"/>
                    </a:moveTo>
                    <a:lnTo>
                      <a:pt x="8987584" y="0"/>
                    </a:lnTo>
                    <a:lnTo>
                      <a:pt x="8987584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  <p:sp>
            <p:nvSpPr>
              <p:cNvPr id="14" name="Freeform 14"/>
              <p:cNvSpPr/>
              <p:nvPr/>
            </p:nvSpPr>
            <p:spPr>
              <a:xfrm>
                <a:off x="0" y="6851650"/>
                <a:ext cx="898758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987584" h="12700">
                    <a:moveTo>
                      <a:pt x="0" y="0"/>
                    </a:moveTo>
                    <a:lnTo>
                      <a:pt x="8987584" y="0"/>
                    </a:lnTo>
                    <a:lnTo>
                      <a:pt x="8987584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  <p:sp>
            <p:nvSpPr>
              <p:cNvPr id="15" name="Freeform 15"/>
              <p:cNvSpPr/>
              <p:nvPr/>
            </p:nvSpPr>
            <p:spPr>
              <a:xfrm>
                <a:off x="0" y="10280650"/>
                <a:ext cx="898758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987584" h="12700">
                    <a:moveTo>
                      <a:pt x="0" y="0"/>
                    </a:moveTo>
                    <a:lnTo>
                      <a:pt x="8987584" y="0"/>
                    </a:lnTo>
                    <a:lnTo>
                      <a:pt x="8987584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60000"/>
                </a:srgbClr>
              </a:solidFill>
            </p:spPr>
          </p:sp>
        </p:grpSp>
        <p:sp>
          <p:nvSpPr>
            <p:cNvPr id="16" name="TextBox 16"/>
            <p:cNvSpPr txBox="1"/>
            <p:nvPr/>
          </p:nvSpPr>
          <p:spPr>
            <a:xfrm>
              <a:off x="0" y="-28575"/>
              <a:ext cx="314748" cy="2921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854"/>
                </a:lnSpc>
              </a:pPr>
              <a:r>
                <a:rPr lang="en-US" sz="1324">
                  <a:solidFill>
                    <a:srgbClr val="000000"/>
                  </a:solidFill>
                  <a:latin typeface="Open Sans 2"/>
                </a:rPr>
                <a:t>15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863855"/>
              <a:ext cx="314748" cy="2921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854"/>
                </a:lnSpc>
              </a:pPr>
              <a:r>
                <a:rPr lang="en-US" sz="1324">
                  <a:solidFill>
                    <a:srgbClr val="000000"/>
                  </a:solidFill>
                  <a:latin typeface="Open Sans 2"/>
                </a:rPr>
                <a:t>10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28243" y="3756285"/>
              <a:ext cx="186505" cy="2921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854"/>
                </a:lnSpc>
              </a:pPr>
              <a:r>
                <a:rPr lang="en-US" sz="1324">
                  <a:solidFill>
                    <a:srgbClr val="000000"/>
                  </a:solidFill>
                  <a:latin typeface="Open Sans 2"/>
                </a:rPr>
                <a:t>5 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28243" y="5648714"/>
              <a:ext cx="186505" cy="2921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854"/>
                </a:lnSpc>
              </a:pPr>
              <a:r>
                <a:rPr lang="en-US" sz="1324">
                  <a:solidFill>
                    <a:srgbClr val="000000"/>
                  </a:solidFill>
                  <a:latin typeface="Open Sans 2"/>
                </a:rPr>
                <a:t>0 </a:t>
              </a:r>
            </a:p>
          </p:txBody>
        </p:sp>
        <p:grpSp>
          <p:nvGrpSpPr>
            <p:cNvPr id="20" name="Group 20"/>
            <p:cNvGrpSpPr>
              <a:grpSpLocks noChangeAspect="1"/>
            </p:cNvGrpSpPr>
            <p:nvPr/>
          </p:nvGrpSpPr>
          <p:grpSpPr>
            <a:xfrm>
              <a:off x="426892" y="506751"/>
              <a:ext cx="4960155" cy="5302308"/>
              <a:chOff x="0" y="679450"/>
              <a:chExt cx="8987584" cy="960755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679450"/>
                <a:ext cx="4044413" cy="9607550"/>
              </a:xfrm>
              <a:custGeom>
                <a:avLst/>
                <a:gdLst/>
                <a:ahLst/>
                <a:cxnLst/>
                <a:rect l="l" t="t" r="r" b="b"/>
                <a:pathLst>
                  <a:path w="4044413" h="9607550">
                    <a:moveTo>
                      <a:pt x="0" y="9607550"/>
                    </a:moveTo>
                    <a:lnTo>
                      <a:pt x="0" y="323553"/>
                    </a:lnTo>
                    <a:cubicBezTo>
                      <a:pt x="0" y="237741"/>
                      <a:pt x="34089" y="155444"/>
                      <a:pt x="94766" y="94767"/>
                    </a:cubicBezTo>
                    <a:cubicBezTo>
                      <a:pt x="155444" y="34089"/>
                      <a:pt x="237741" y="0"/>
                      <a:pt x="323553" y="0"/>
                    </a:cubicBezTo>
                    <a:lnTo>
                      <a:pt x="3720860" y="0"/>
                    </a:lnTo>
                    <a:cubicBezTo>
                      <a:pt x="3806671" y="0"/>
                      <a:pt x="3888968" y="34088"/>
                      <a:pt x="3949646" y="94766"/>
                    </a:cubicBezTo>
                    <a:cubicBezTo>
                      <a:pt x="4010324" y="155444"/>
                      <a:pt x="4044413" y="237741"/>
                      <a:pt x="4044413" y="323553"/>
                    </a:cubicBezTo>
                    <a:lnTo>
                      <a:pt x="4044413" y="9607550"/>
                    </a:lnTo>
                    <a:close/>
                  </a:path>
                </a:pathLst>
              </a:custGeom>
              <a:solidFill>
                <a:srgbClr val="A6D181"/>
              </a:solidFill>
            </p:spPr>
          </p:sp>
          <p:sp>
            <p:nvSpPr>
              <p:cNvPr id="22" name="Freeform 22"/>
              <p:cNvSpPr/>
              <p:nvPr/>
            </p:nvSpPr>
            <p:spPr>
              <a:xfrm>
                <a:off x="4943171" y="4108450"/>
                <a:ext cx="4044413" cy="6178550"/>
              </a:xfrm>
              <a:custGeom>
                <a:avLst/>
                <a:gdLst/>
                <a:ahLst/>
                <a:cxnLst/>
                <a:rect l="l" t="t" r="r" b="b"/>
                <a:pathLst>
                  <a:path w="4044413" h="6178550">
                    <a:moveTo>
                      <a:pt x="0" y="6178550"/>
                    </a:moveTo>
                    <a:lnTo>
                      <a:pt x="0" y="323553"/>
                    </a:lnTo>
                    <a:cubicBezTo>
                      <a:pt x="0" y="237741"/>
                      <a:pt x="34089" y="155444"/>
                      <a:pt x="94766" y="94766"/>
                    </a:cubicBezTo>
                    <a:cubicBezTo>
                      <a:pt x="155445" y="34089"/>
                      <a:pt x="237741" y="0"/>
                      <a:pt x="323553" y="0"/>
                    </a:cubicBezTo>
                    <a:lnTo>
                      <a:pt x="3720860" y="0"/>
                    </a:lnTo>
                    <a:cubicBezTo>
                      <a:pt x="3806672" y="0"/>
                      <a:pt x="3888968" y="34089"/>
                      <a:pt x="3949647" y="94766"/>
                    </a:cubicBezTo>
                    <a:cubicBezTo>
                      <a:pt x="4010324" y="155444"/>
                      <a:pt x="4044413" y="237741"/>
                      <a:pt x="4044413" y="323553"/>
                    </a:cubicBezTo>
                    <a:lnTo>
                      <a:pt x="4044413" y="6178550"/>
                    </a:lnTo>
                    <a:close/>
                  </a:path>
                </a:pathLst>
              </a:custGeom>
              <a:solidFill>
                <a:srgbClr val="A6D181"/>
              </a:solidFill>
            </p:spPr>
          </p:sp>
        </p:grpSp>
      </p:grpSp>
      <p:grpSp>
        <p:nvGrpSpPr>
          <p:cNvPr id="23" name="Group 23"/>
          <p:cNvGrpSpPr/>
          <p:nvPr/>
        </p:nvGrpSpPr>
        <p:grpSpPr>
          <a:xfrm>
            <a:off x="6897250" y="5342644"/>
            <a:ext cx="4540292" cy="3915656"/>
            <a:chOff x="0" y="0"/>
            <a:chExt cx="6053722" cy="5220874"/>
          </a:xfrm>
        </p:grpSpPr>
        <p:sp>
          <p:nvSpPr>
            <p:cNvPr id="24" name="TextBox 24"/>
            <p:cNvSpPr txBox="1"/>
            <p:nvPr/>
          </p:nvSpPr>
          <p:spPr>
            <a:xfrm>
              <a:off x="5702038" y="2856921"/>
              <a:ext cx="351684" cy="5450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05"/>
                </a:lnSpc>
              </a:pPr>
              <a:r>
                <a:rPr lang="en-US" sz="1218">
                  <a:solidFill>
                    <a:srgbClr val="000000"/>
                  </a:solidFill>
                  <a:latin typeface="Open Sans 2"/>
                </a:rPr>
                <a:t>FEA</a:t>
              </a:r>
            </a:p>
            <a:p>
              <a:pPr algn="ctr">
                <a:lnSpc>
                  <a:spcPts val="1705"/>
                </a:lnSpc>
              </a:pPr>
              <a:r>
                <a:rPr lang="en-US" sz="1218">
                  <a:solidFill>
                    <a:srgbClr val="000000"/>
                  </a:solidFill>
                  <a:latin typeface="Open Sans 2"/>
                </a:rPr>
                <a:t>5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3850198"/>
              <a:ext cx="489457" cy="5450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05"/>
                </a:lnSpc>
              </a:pPr>
              <a:r>
                <a:rPr lang="en-US" sz="1218">
                  <a:solidFill>
                    <a:srgbClr val="000000"/>
                  </a:solidFill>
                  <a:latin typeface="Open Sans 2"/>
                </a:rPr>
                <a:t>TCAE</a:t>
              </a:r>
            </a:p>
            <a:p>
              <a:pPr algn="ctr">
                <a:lnSpc>
                  <a:spcPts val="1705"/>
                </a:lnSpc>
              </a:pPr>
              <a:r>
                <a:rPr lang="en-US" sz="1218">
                  <a:solidFill>
                    <a:srgbClr val="000000"/>
                  </a:solidFill>
                  <a:latin typeface="Open Sans 2"/>
                </a:rPr>
                <a:t>2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16553" y="-3105"/>
              <a:ext cx="415233" cy="5450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05"/>
                </a:lnSpc>
              </a:pPr>
              <a:r>
                <a:rPr lang="en-US" sz="1218">
                  <a:solidFill>
                    <a:srgbClr val="000000"/>
                  </a:solidFill>
                  <a:latin typeface="Open Sans 2"/>
                </a:rPr>
                <a:t>DUE</a:t>
              </a:r>
            </a:p>
            <a:p>
              <a:pPr algn="ctr">
                <a:lnSpc>
                  <a:spcPts val="1705"/>
                </a:lnSpc>
              </a:pPr>
              <a:r>
                <a:rPr lang="en-US" sz="1218">
                  <a:solidFill>
                    <a:srgbClr val="000000"/>
                  </a:solidFill>
                  <a:latin typeface="Open Sans 2"/>
                </a:rPr>
                <a:t>2</a:t>
              </a:r>
            </a:p>
          </p:txBody>
        </p:sp>
        <p:grpSp>
          <p:nvGrpSpPr>
            <p:cNvPr id="27" name="Group 27"/>
            <p:cNvGrpSpPr>
              <a:grpSpLocks noChangeAspect="1"/>
            </p:cNvGrpSpPr>
            <p:nvPr/>
          </p:nvGrpSpPr>
          <p:grpSpPr>
            <a:xfrm>
              <a:off x="270106" y="0"/>
              <a:ext cx="5220874" cy="5220874"/>
              <a:chOff x="0" y="0"/>
              <a:chExt cx="2540000" cy="25400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776532" y="0"/>
                <a:ext cx="1863762" cy="2640180"/>
              </a:xfrm>
              <a:custGeom>
                <a:avLst/>
                <a:gdLst/>
                <a:ahLst/>
                <a:cxnLst/>
                <a:rect l="l" t="t" r="r" b="b"/>
                <a:pathLst>
                  <a:path w="1863762" h="2640180">
                    <a:moveTo>
                      <a:pt x="493468" y="0"/>
                    </a:moveTo>
                    <a:cubicBezTo>
                      <a:pt x="1008116" y="0"/>
                      <a:pt x="1471886" y="310593"/>
                      <a:pt x="1667824" y="786483"/>
                    </a:cubicBezTo>
                    <a:cubicBezTo>
                      <a:pt x="1863761" y="1262373"/>
                      <a:pt x="1753126" y="1809466"/>
                      <a:pt x="1387674" y="2171829"/>
                    </a:cubicBezTo>
                    <a:cubicBezTo>
                      <a:pt x="1022221" y="2534193"/>
                      <a:pt x="474209" y="2640180"/>
                      <a:pt x="0" y="2440209"/>
                    </a:cubicBezTo>
                    <a:lnTo>
                      <a:pt x="493468" y="1270000"/>
                    </a:lnTo>
                    <a:close/>
                  </a:path>
                </a:pathLst>
              </a:custGeom>
              <a:solidFill>
                <a:srgbClr val="ABE5F6"/>
              </a:solidFill>
            </p:spPr>
          </p:sp>
          <p:sp>
            <p:nvSpPr>
              <p:cNvPr id="29" name="Freeform 29"/>
              <p:cNvSpPr/>
              <p:nvPr/>
            </p:nvSpPr>
            <p:spPr>
              <a:xfrm>
                <a:off x="-110707" y="987233"/>
                <a:ext cx="1380707" cy="1476177"/>
              </a:xfrm>
              <a:custGeom>
                <a:avLst/>
                <a:gdLst/>
                <a:ahLst/>
                <a:cxnLst/>
                <a:rect l="l" t="t" r="r" b="b"/>
                <a:pathLst>
                  <a:path w="1380707" h="1476177">
                    <a:moveTo>
                      <a:pt x="946341" y="1476177"/>
                    </a:moveTo>
                    <a:cubicBezTo>
                      <a:pt x="344558" y="1257146"/>
                      <a:pt x="0" y="624329"/>
                      <a:pt x="142586" y="0"/>
                    </a:cubicBezTo>
                    <a:lnTo>
                      <a:pt x="1380707" y="282767"/>
                    </a:lnTo>
                    <a:close/>
                  </a:path>
                </a:pathLst>
              </a:custGeom>
              <a:solidFill>
                <a:srgbClr val="EDAC85"/>
              </a:solidFill>
            </p:spPr>
          </p:sp>
          <p:sp>
            <p:nvSpPr>
              <p:cNvPr id="30" name="Freeform 30"/>
              <p:cNvSpPr/>
              <p:nvPr/>
            </p:nvSpPr>
            <p:spPr>
              <a:xfrm>
                <a:off x="19294" y="0"/>
                <a:ext cx="1250706" cy="1270000"/>
              </a:xfrm>
              <a:custGeom>
                <a:avLst/>
                <a:gdLst/>
                <a:ahLst/>
                <a:cxnLst/>
                <a:rect l="l" t="t" r="r" b="b"/>
                <a:pathLst>
                  <a:path w="1250706" h="1270000">
                    <a:moveTo>
                      <a:pt x="0" y="1049467"/>
                    </a:moveTo>
                    <a:cubicBezTo>
                      <a:pt x="107015" y="442554"/>
                      <a:pt x="634304" y="62"/>
                      <a:pt x="1250579" y="0"/>
                    </a:cubicBezTo>
                    <a:lnTo>
                      <a:pt x="1250706" y="1270000"/>
                    </a:lnTo>
                    <a:close/>
                  </a:path>
                </a:pathLst>
              </a:custGeom>
              <a:solidFill>
                <a:srgbClr val="D181B8"/>
              </a:solidFill>
            </p:spPr>
          </p:sp>
        </p:grpSp>
      </p:grpSp>
      <p:grpSp>
        <p:nvGrpSpPr>
          <p:cNvPr id="31" name="Group 31"/>
          <p:cNvGrpSpPr/>
          <p:nvPr/>
        </p:nvGrpSpPr>
        <p:grpSpPr>
          <a:xfrm>
            <a:off x="12897849" y="4648985"/>
            <a:ext cx="4139935" cy="4977372"/>
            <a:chOff x="0" y="0"/>
            <a:chExt cx="5519914" cy="6636496"/>
          </a:xfrm>
        </p:grpSpPr>
        <p:sp>
          <p:nvSpPr>
            <p:cNvPr id="32" name="TextBox 32"/>
            <p:cNvSpPr txBox="1"/>
            <p:nvPr/>
          </p:nvSpPr>
          <p:spPr>
            <a:xfrm>
              <a:off x="233094" y="6334658"/>
              <a:ext cx="2707428" cy="3018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89"/>
                </a:lnSpc>
              </a:pPr>
              <a:r>
                <a:rPr lang="en-US" sz="1421">
                  <a:solidFill>
                    <a:srgbClr val="000000"/>
                  </a:solidFill>
                  <a:latin typeface="Open Sans 2"/>
                </a:rPr>
                <a:t>No han sufrido agresión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3171964" y="6334658"/>
              <a:ext cx="2347950" cy="3018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89"/>
                </a:lnSpc>
              </a:pPr>
              <a:r>
                <a:rPr lang="en-US" sz="1421">
                  <a:solidFill>
                    <a:srgbClr val="000000"/>
                  </a:solidFill>
                  <a:latin typeface="Open Sans 2"/>
                </a:rPr>
                <a:t>Han sufrido agresión</a:t>
              </a:r>
            </a:p>
          </p:txBody>
        </p:sp>
        <p:grpSp>
          <p:nvGrpSpPr>
            <p:cNvPr id="34" name="Group 34"/>
            <p:cNvGrpSpPr>
              <a:grpSpLocks noChangeAspect="1"/>
            </p:cNvGrpSpPr>
            <p:nvPr/>
          </p:nvGrpSpPr>
          <p:grpSpPr>
            <a:xfrm>
              <a:off x="458074" y="141394"/>
              <a:ext cx="5016601" cy="6091978"/>
              <a:chOff x="0" y="0"/>
              <a:chExt cx="8471102" cy="102870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-6350"/>
                <a:ext cx="8471102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471102" h="12700">
                    <a:moveTo>
                      <a:pt x="0" y="0"/>
                    </a:moveTo>
                    <a:lnTo>
                      <a:pt x="8471102" y="0"/>
                    </a:lnTo>
                    <a:lnTo>
                      <a:pt x="8471102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  <p:sp>
            <p:nvSpPr>
              <p:cNvPr id="36" name="Freeform 36"/>
              <p:cNvSpPr/>
              <p:nvPr/>
            </p:nvSpPr>
            <p:spPr>
              <a:xfrm>
                <a:off x="0" y="2051050"/>
                <a:ext cx="8471102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471102" h="12700">
                    <a:moveTo>
                      <a:pt x="0" y="0"/>
                    </a:moveTo>
                    <a:lnTo>
                      <a:pt x="8471102" y="0"/>
                    </a:lnTo>
                    <a:lnTo>
                      <a:pt x="8471102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  <p:sp>
            <p:nvSpPr>
              <p:cNvPr id="37" name="Freeform 37"/>
              <p:cNvSpPr/>
              <p:nvPr/>
            </p:nvSpPr>
            <p:spPr>
              <a:xfrm>
                <a:off x="0" y="4108450"/>
                <a:ext cx="8471102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471102" h="12700">
                    <a:moveTo>
                      <a:pt x="0" y="0"/>
                    </a:moveTo>
                    <a:lnTo>
                      <a:pt x="8471102" y="0"/>
                    </a:lnTo>
                    <a:lnTo>
                      <a:pt x="8471102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  <p:sp>
            <p:nvSpPr>
              <p:cNvPr id="38" name="Freeform 38"/>
              <p:cNvSpPr/>
              <p:nvPr/>
            </p:nvSpPr>
            <p:spPr>
              <a:xfrm>
                <a:off x="0" y="6165850"/>
                <a:ext cx="8471102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471102" h="12700">
                    <a:moveTo>
                      <a:pt x="0" y="0"/>
                    </a:moveTo>
                    <a:lnTo>
                      <a:pt x="8471102" y="0"/>
                    </a:lnTo>
                    <a:lnTo>
                      <a:pt x="8471102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  <p:sp>
            <p:nvSpPr>
              <p:cNvPr id="39" name="Freeform 39"/>
              <p:cNvSpPr/>
              <p:nvPr/>
            </p:nvSpPr>
            <p:spPr>
              <a:xfrm>
                <a:off x="0" y="8223250"/>
                <a:ext cx="8471102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471102" h="12700">
                    <a:moveTo>
                      <a:pt x="0" y="0"/>
                    </a:moveTo>
                    <a:lnTo>
                      <a:pt x="8471102" y="0"/>
                    </a:lnTo>
                    <a:lnTo>
                      <a:pt x="8471102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  <p:sp>
            <p:nvSpPr>
              <p:cNvPr id="40" name="Freeform 40"/>
              <p:cNvSpPr/>
              <p:nvPr/>
            </p:nvSpPr>
            <p:spPr>
              <a:xfrm>
                <a:off x="0" y="10280650"/>
                <a:ext cx="8471102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8471102" h="12700">
                    <a:moveTo>
                      <a:pt x="0" y="0"/>
                    </a:moveTo>
                    <a:lnTo>
                      <a:pt x="8471102" y="0"/>
                    </a:lnTo>
                    <a:lnTo>
                      <a:pt x="8471102" y="127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000000">
                  <a:alpha val="60000"/>
                </a:srgbClr>
              </a:solidFill>
            </p:spPr>
          </p:sp>
        </p:grpSp>
        <p:sp>
          <p:nvSpPr>
            <p:cNvPr id="41" name="TextBox 41"/>
            <p:cNvSpPr txBox="1"/>
            <p:nvPr/>
          </p:nvSpPr>
          <p:spPr>
            <a:xfrm>
              <a:off x="0" y="-19050"/>
              <a:ext cx="337738" cy="3018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989"/>
                </a:lnSpc>
              </a:pPr>
              <a:r>
                <a:rPr lang="en-US" sz="1421">
                  <a:solidFill>
                    <a:srgbClr val="000000"/>
                  </a:solidFill>
                  <a:latin typeface="Open Sans 2"/>
                </a:rPr>
                <a:t>50 </a:t>
              </a:r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0" y="1199346"/>
              <a:ext cx="337738" cy="3018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989"/>
                </a:lnSpc>
              </a:pPr>
              <a:r>
                <a:rPr lang="en-US" sz="1421">
                  <a:solidFill>
                    <a:srgbClr val="000000"/>
                  </a:solidFill>
                  <a:latin typeface="Open Sans 2"/>
                </a:rPr>
                <a:t>40 </a:t>
              </a:r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2417741"/>
              <a:ext cx="337738" cy="3018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989"/>
                </a:lnSpc>
              </a:pPr>
              <a:r>
                <a:rPr lang="en-US" sz="1421">
                  <a:solidFill>
                    <a:srgbClr val="000000"/>
                  </a:solidFill>
                  <a:latin typeface="Open Sans 2"/>
                </a:rPr>
                <a:t>30 </a:t>
              </a:r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3636137"/>
              <a:ext cx="337738" cy="3018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989"/>
                </a:lnSpc>
              </a:pPr>
              <a:r>
                <a:rPr lang="en-US" sz="1421">
                  <a:solidFill>
                    <a:srgbClr val="000000"/>
                  </a:solidFill>
                  <a:latin typeface="Open Sans 2"/>
                </a:rPr>
                <a:t>20 </a:t>
              </a:r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4854533"/>
              <a:ext cx="337738" cy="3018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989"/>
                </a:lnSpc>
              </a:pPr>
              <a:r>
                <a:rPr lang="en-US" sz="1421">
                  <a:solidFill>
                    <a:srgbClr val="000000"/>
                  </a:solidFill>
                  <a:latin typeface="Open Sans 2"/>
                </a:rPr>
                <a:t>10 </a:t>
              </a: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137610" y="6072928"/>
              <a:ext cx="200128" cy="3018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989"/>
                </a:lnSpc>
              </a:pPr>
              <a:r>
                <a:rPr lang="en-US" sz="1421">
                  <a:solidFill>
                    <a:srgbClr val="000000"/>
                  </a:solidFill>
                  <a:latin typeface="Open Sans 2"/>
                </a:rPr>
                <a:t>0 </a:t>
              </a:r>
            </a:p>
          </p:txBody>
        </p:sp>
        <p:grpSp>
          <p:nvGrpSpPr>
            <p:cNvPr id="47" name="Group 47"/>
            <p:cNvGrpSpPr>
              <a:grpSpLocks noChangeAspect="1"/>
            </p:cNvGrpSpPr>
            <p:nvPr/>
          </p:nvGrpSpPr>
          <p:grpSpPr>
            <a:xfrm>
              <a:off x="458074" y="1139155"/>
              <a:ext cx="5016601" cy="5094217"/>
              <a:chOff x="0" y="1684833"/>
              <a:chExt cx="8471102" cy="8602167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1684833"/>
                <a:ext cx="3811996" cy="8602167"/>
              </a:xfrm>
              <a:custGeom>
                <a:avLst/>
                <a:gdLst/>
                <a:ahLst/>
                <a:cxnLst/>
                <a:rect l="l" t="t" r="r" b="b"/>
                <a:pathLst>
                  <a:path w="3811996" h="8602167">
                    <a:moveTo>
                      <a:pt x="0" y="8602167"/>
                    </a:moveTo>
                    <a:lnTo>
                      <a:pt x="0" y="304959"/>
                    </a:lnTo>
                    <a:cubicBezTo>
                      <a:pt x="0" y="136535"/>
                      <a:pt x="136535" y="0"/>
                      <a:pt x="304960" y="0"/>
                    </a:cubicBezTo>
                    <a:lnTo>
                      <a:pt x="3507036" y="0"/>
                    </a:lnTo>
                    <a:cubicBezTo>
                      <a:pt x="3675461" y="0"/>
                      <a:pt x="3811996" y="136535"/>
                      <a:pt x="3811996" y="304959"/>
                    </a:cubicBezTo>
                    <a:lnTo>
                      <a:pt x="3811996" y="8602167"/>
                    </a:lnTo>
                    <a:close/>
                  </a:path>
                </a:pathLst>
              </a:custGeom>
              <a:solidFill>
                <a:srgbClr val="6CE5E8"/>
              </a:solidFill>
            </p:spPr>
          </p:sp>
          <p:sp>
            <p:nvSpPr>
              <p:cNvPr id="49" name="Freeform 49"/>
              <p:cNvSpPr/>
              <p:nvPr/>
            </p:nvSpPr>
            <p:spPr>
              <a:xfrm>
                <a:off x="4659106" y="2806116"/>
                <a:ext cx="3811996" cy="7480884"/>
              </a:xfrm>
              <a:custGeom>
                <a:avLst/>
                <a:gdLst/>
                <a:ahLst/>
                <a:cxnLst/>
                <a:rect l="l" t="t" r="r" b="b"/>
                <a:pathLst>
                  <a:path w="3811996" h="7480884">
                    <a:moveTo>
                      <a:pt x="0" y="7480884"/>
                    </a:moveTo>
                    <a:lnTo>
                      <a:pt x="0" y="304959"/>
                    </a:lnTo>
                    <a:cubicBezTo>
                      <a:pt x="0" y="136535"/>
                      <a:pt x="136535" y="0"/>
                      <a:pt x="304960" y="0"/>
                    </a:cubicBezTo>
                    <a:lnTo>
                      <a:pt x="3507037" y="0"/>
                    </a:lnTo>
                    <a:cubicBezTo>
                      <a:pt x="3675461" y="0"/>
                      <a:pt x="3811996" y="136535"/>
                      <a:pt x="3811996" y="304959"/>
                    </a:cubicBezTo>
                    <a:lnTo>
                      <a:pt x="3811996" y="7480884"/>
                    </a:lnTo>
                    <a:close/>
                  </a:path>
                </a:pathLst>
              </a:custGeom>
              <a:solidFill>
                <a:srgbClr val="6CE5E8"/>
              </a:solidFill>
            </p:spPr>
          </p:sp>
        </p:grpSp>
      </p:grpSp>
      <p:grpSp>
        <p:nvGrpSpPr>
          <p:cNvPr id="50" name="Group 50"/>
          <p:cNvGrpSpPr/>
          <p:nvPr/>
        </p:nvGrpSpPr>
        <p:grpSpPr>
          <a:xfrm>
            <a:off x="14257887" y="4034417"/>
            <a:ext cx="1312725" cy="585327"/>
            <a:chOff x="0" y="0"/>
            <a:chExt cx="174990" cy="78026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174990" cy="78026"/>
            </a:xfrm>
            <a:custGeom>
              <a:avLst/>
              <a:gdLst/>
              <a:ahLst/>
              <a:cxnLst/>
              <a:rect l="l" t="t" r="r" b="b"/>
              <a:pathLst>
                <a:path w="174990" h="78026">
                  <a:moveTo>
                    <a:pt x="39013" y="0"/>
                  </a:moveTo>
                  <a:lnTo>
                    <a:pt x="135977" y="0"/>
                  </a:lnTo>
                  <a:cubicBezTo>
                    <a:pt x="146324" y="0"/>
                    <a:pt x="156247" y="4110"/>
                    <a:pt x="163563" y="11427"/>
                  </a:cubicBezTo>
                  <a:cubicBezTo>
                    <a:pt x="170880" y="18743"/>
                    <a:pt x="174990" y="28666"/>
                    <a:pt x="174990" y="39013"/>
                  </a:cubicBezTo>
                  <a:lnTo>
                    <a:pt x="174990" y="39013"/>
                  </a:lnTo>
                  <a:cubicBezTo>
                    <a:pt x="174990" y="49360"/>
                    <a:pt x="170880" y="59283"/>
                    <a:pt x="163563" y="66599"/>
                  </a:cubicBezTo>
                  <a:cubicBezTo>
                    <a:pt x="156247" y="73916"/>
                    <a:pt x="146324" y="78026"/>
                    <a:pt x="135977" y="78026"/>
                  </a:cubicBezTo>
                  <a:lnTo>
                    <a:pt x="39013" y="78026"/>
                  </a:lnTo>
                  <a:cubicBezTo>
                    <a:pt x="28666" y="78026"/>
                    <a:pt x="18743" y="73916"/>
                    <a:pt x="11427" y="66599"/>
                  </a:cubicBezTo>
                  <a:cubicBezTo>
                    <a:pt x="4110" y="59283"/>
                    <a:pt x="0" y="49360"/>
                    <a:pt x="0" y="39013"/>
                  </a:cubicBezTo>
                  <a:lnTo>
                    <a:pt x="0" y="39013"/>
                  </a:lnTo>
                  <a:cubicBezTo>
                    <a:pt x="0" y="28666"/>
                    <a:pt x="4110" y="18743"/>
                    <a:pt x="11427" y="11427"/>
                  </a:cubicBezTo>
                  <a:cubicBezTo>
                    <a:pt x="18743" y="4110"/>
                    <a:pt x="28666" y="0"/>
                    <a:pt x="39013" y="0"/>
                  </a:cubicBezTo>
                  <a:close/>
                </a:path>
              </a:pathLst>
            </a:custGeom>
            <a:solidFill>
              <a:srgbClr val="46A6B6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26"/>
                </a:lnSpc>
              </a:pPr>
              <a:r>
                <a:rPr lang="en-US" sz="2193" spc="214">
                  <a:solidFill>
                    <a:srgbClr val="FBFAF8"/>
                  </a:solidFill>
                  <a:latin typeface="Balsamiq Sans"/>
                </a:rPr>
                <a:t>ICT</a:t>
              </a:r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14009276" y="1887536"/>
            <a:ext cx="2000529" cy="1000264"/>
            <a:chOff x="0" y="0"/>
            <a:chExt cx="812800" cy="4064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609600" y="0"/>
                  </a:moveTo>
                  <a:cubicBezTo>
                    <a:pt x="721824" y="0"/>
                    <a:pt x="812800" y="90976"/>
                    <a:pt x="812800" y="203200"/>
                  </a:cubicBezTo>
                  <a:cubicBezTo>
                    <a:pt x="812800" y="315424"/>
                    <a:pt x="721824" y="406400"/>
                    <a:pt x="60960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D181B8"/>
            </a:solidFill>
          </p:spPr>
        </p:sp>
        <p:sp>
          <p:nvSpPr>
            <p:cNvPr id="55" name="TextBox 55"/>
            <p:cNvSpPr txBox="1"/>
            <p:nvPr/>
          </p:nvSpPr>
          <p:spPr>
            <a:xfrm>
              <a:off x="0" y="-47625"/>
              <a:ext cx="812800" cy="454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r>
                <a:rPr lang="en-US" sz="2400" dirty="0">
                  <a:solidFill>
                    <a:srgbClr val="FFFFFF"/>
                  </a:solidFill>
                  <a:latin typeface="Montserrat Light Bold"/>
                </a:rPr>
                <a:t>P &lt; 0,05</a:t>
              </a:r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1348740" y="293370"/>
            <a:ext cx="7317891" cy="864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100">
                <a:solidFill>
                  <a:srgbClr val="0E5966"/>
                </a:solidFill>
                <a:latin typeface="Teko Bold"/>
              </a:rPr>
              <a:t>VI  JORNADAS DE PREVENCIÓN DE RIESGOS LABORALES DEL SAS</a:t>
            </a:r>
          </a:p>
          <a:p>
            <a:pPr algn="l">
              <a:lnSpc>
                <a:spcPts val="3000"/>
              </a:lnSpc>
            </a:pPr>
            <a:r>
              <a:rPr lang="en-US" sz="1800" spc="-71">
                <a:solidFill>
                  <a:srgbClr val="0E5966"/>
                </a:solidFill>
                <a:latin typeface="Open Sans 1 Medium"/>
              </a:rPr>
              <a:t> </a:t>
            </a:r>
            <a:r>
              <a:rPr lang="en-US" sz="1800" spc="-71">
                <a:solidFill>
                  <a:srgbClr val="46A6B6"/>
                </a:solidFill>
                <a:latin typeface="Open Sans 1 Bold"/>
              </a:rPr>
              <a:t>AVANZANDO EN PREVENCIÓN, CRECIENDO EN SALUD</a:t>
            </a:r>
          </a:p>
        </p:txBody>
      </p:sp>
      <p:sp>
        <p:nvSpPr>
          <p:cNvPr id="57" name="TextBox 55">
            <a:extLst>
              <a:ext uri="{FF2B5EF4-FFF2-40B4-BE49-F238E27FC236}">
                <a16:creationId xmlns:a16="http://schemas.microsoft.com/office/drawing/2014/main" id="{256B1771-1606-4C5D-8CDC-F1C428363031}"/>
              </a:ext>
            </a:extLst>
          </p:cNvPr>
          <p:cNvSpPr txBox="1"/>
          <p:nvPr/>
        </p:nvSpPr>
        <p:spPr>
          <a:xfrm>
            <a:off x="13913984" y="3733135"/>
            <a:ext cx="2000529" cy="1117482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3359"/>
              </a:lnSpc>
            </a:pPr>
            <a:r>
              <a:rPr lang="en-US" sz="2400" dirty="0">
                <a:solidFill>
                  <a:srgbClr val="FFFFFF"/>
                </a:solidFill>
                <a:latin typeface="Montserrat Light Bold"/>
              </a:rPr>
              <a:t>ICT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369" y="5620"/>
            <a:ext cx="18269262" cy="10275758"/>
          </a:xfrm>
          <a:custGeom>
            <a:avLst/>
            <a:gdLst/>
            <a:ahLst/>
            <a:cxnLst/>
            <a:rect l="l" t="t" r="r" b="b"/>
            <a:pathLst>
              <a:path w="18269262" h="10275758">
                <a:moveTo>
                  <a:pt x="0" y="0"/>
                </a:moveTo>
                <a:lnTo>
                  <a:pt x="18269262" y="0"/>
                </a:lnTo>
                <a:lnTo>
                  <a:pt x="18269262" y="10275758"/>
                </a:lnTo>
                <a:lnTo>
                  <a:pt x="0" y="102757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6172202" y="1234216"/>
            <a:ext cx="6097395" cy="1623285"/>
            <a:chOff x="-92201" y="-46877"/>
            <a:chExt cx="812800" cy="21638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07897" cy="115304"/>
            </a:xfrm>
            <a:custGeom>
              <a:avLst/>
              <a:gdLst/>
              <a:ahLst/>
              <a:cxnLst/>
              <a:rect l="l" t="t" r="r" b="b"/>
              <a:pathLst>
                <a:path w="607897" h="115304">
                  <a:moveTo>
                    <a:pt x="28861" y="0"/>
                  </a:moveTo>
                  <a:lnTo>
                    <a:pt x="579036" y="0"/>
                  </a:lnTo>
                  <a:cubicBezTo>
                    <a:pt x="594976" y="0"/>
                    <a:pt x="607897" y="12921"/>
                    <a:pt x="607897" y="28861"/>
                  </a:cubicBezTo>
                  <a:lnTo>
                    <a:pt x="607897" y="86444"/>
                  </a:lnTo>
                  <a:cubicBezTo>
                    <a:pt x="607897" y="94098"/>
                    <a:pt x="604856" y="101439"/>
                    <a:pt x="599444" y="106851"/>
                  </a:cubicBezTo>
                  <a:cubicBezTo>
                    <a:pt x="594031" y="112264"/>
                    <a:pt x="586691" y="115304"/>
                    <a:pt x="579036" y="115304"/>
                  </a:cubicBezTo>
                  <a:lnTo>
                    <a:pt x="28861" y="115304"/>
                  </a:lnTo>
                  <a:cubicBezTo>
                    <a:pt x="12921" y="115304"/>
                    <a:pt x="0" y="102383"/>
                    <a:pt x="0" y="86444"/>
                  </a:cubicBezTo>
                  <a:lnTo>
                    <a:pt x="0" y="28861"/>
                  </a:lnTo>
                  <a:cubicBezTo>
                    <a:pt x="0" y="21206"/>
                    <a:pt x="3041" y="13866"/>
                    <a:pt x="8453" y="8453"/>
                  </a:cubicBezTo>
                  <a:cubicBezTo>
                    <a:pt x="13866" y="3041"/>
                    <a:pt x="21206" y="0"/>
                    <a:pt x="28861" y="0"/>
                  </a:cubicBezTo>
                  <a:close/>
                </a:path>
              </a:pathLst>
            </a:custGeom>
            <a:solidFill>
              <a:srgbClr val="46A6B6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-92201" y="-46877"/>
              <a:ext cx="812800" cy="2163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82"/>
                </a:lnSpc>
              </a:pPr>
              <a:r>
                <a:rPr lang="en-US" sz="3393" spc="332" dirty="0">
                  <a:solidFill>
                    <a:srgbClr val="FBFAF8"/>
                  </a:solidFill>
                  <a:latin typeface="Balsamiq Sans"/>
                </a:rPr>
                <a:t>CONCLUSIONES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 rot="-10800000">
            <a:off x="4009538" y="2879478"/>
            <a:ext cx="10717494" cy="1116011"/>
            <a:chOff x="0" y="0"/>
            <a:chExt cx="2011034" cy="23287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011034" cy="232878"/>
            </a:xfrm>
            <a:custGeom>
              <a:avLst/>
              <a:gdLst/>
              <a:ahLst/>
              <a:cxnLst/>
              <a:rect l="l" t="t" r="r" b="b"/>
              <a:pathLst>
                <a:path w="2011034" h="232878">
                  <a:moveTo>
                    <a:pt x="1807834" y="0"/>
                  </a:moveTo>
                  <a:lnTo>
                    <a:pt x="0" y="0"/>
                  </a:lnTo>
                  <a:lnTo>
                    <a:pt x="0" y="232878"/>
                  </a:lnTo>
                  <a:lnTo>
                    <a:pt x="1807834" y="232878"/>
                  </a:lnTo>
                  <a:lnTo>
                    <a:pt x="2011034" y="116439"/>
                  </a:lnTo>
                  <a:lnTo>
                    <a:pt x="1807834" y="0"/>
                  </a:lnTo>
                  <a:close/>
                </a:path>
              </a:pathLst>
            </a:custGeom>
            <a:solidFill>
              <a:srgbClr val="C5DE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6985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-10800000">
            <a:off x="4009538" y="4424114"/>
            <a:ext cx="10717495" cy="1116011"/>
            <a:chOff x="0" y="0"/>
            <a:chExt cx="2011034" cy="232878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011034" cy="232878"/>
            </a:xfrm>
            <a:custGeom>
              <a:avLst/>
              <a:gdLst/>
              <a:ahLst/>
              <a:cxnLst/>
              <a:rect l="l" t="t" r="r" b="b"/>
              <a:pathLst>
                <a:path w="2011034" h="232878">
                  <a:moveTo>
                    <a:pt x="1807834" y="0"/>
                  </a:moveTo>
                  <a:lnTo>
                    <a:pt x="0" y="0"/>
                  </a:lnTo>
                  <a:lnTo>
                    <a:pt x="0" y="232878"/>
                  </a:lnTo>
                  <a:lnTo>
                    <a:pt x="1807834" y="232878"/>
                  </a:lnTo>
                  <a:lnTo>
                    <a:pt x="2011034" y="116439"/>
                  </a:lnTo>
                  <a:lnTo>
                    <a:pt x="1807834" y="0"/>
                  </a:lnTo>
                  <a:close/>
                </a:path>
              </a:pathLst>
            </a:custGeom>
            <a:solidFill>
              <a:srgbClr val="B2D6E8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6985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-10800000">
            <a:off x="4009538" y="5968750"/>
            <a:ext cx="10717493" cy="1116011"/>
            <a:chOff x="0" y="0"/>
            <a:chExt cx="2011034" cy="232878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011034" cy="232878"/>
            </a:xfrm>
            <a:custGeom>
              <a:avLst/>
              <a:gdLst/>
              <a:ahLst/>
              <a:cxnLst/>
              <a:rect l="l" t="t" r="r" b="b"/>
              <a:pathLst>
                <a:path w="2011034" h="232878">
                  <a:moveTo>
                    <a:pt x="1807834" y="0"/>
                  </a:moveTo>
                  <a:lnTo>
                    <a:pt x="0" y="0"/>
                  </a:lnTo>
                  <a:lnTo>
                    <a:pt x="0" y="232878"/>
                  </a:lnTo>
                  <a:lnTo>
                    <a:pt x="1807834" y="232878"/>
                  </a:lnTo>
                  <a:lnTo>
                    <a:pt x="2011034" y="116439"/>
                  </a:lnTo>
                  <a:lnTo>
                    <a:pt x="1807834" y="0"/>
                  </a:lnTo>
                  <a:close/>
                </a:path>
              </a:pathLst>
            </a:custGeom>
            <a:solidFill>
              <a:srgbClr val="CBD7DB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6985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10800000">
            <a:off x="4009538" y="7513384"/>
            <a:ext cx="10717492" cy="1470627"/>
            <a:chOff x="0" y="0"/>
            <a:chExt cx="2011034" cy="30687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011034" cy="306876"/>
            </a:xfrm>
            <a:custGeom>
              <a:avLst/>
              <a:gdLst/>
              <a:ahLst/>
              <a:cxnLst/>
              <a:rect l="l" t="t" r="r" b="b"/>
              <a:pathLst>
                <a:path w="2011034" h="306876">
                  <a:moveTo>
                    <a:pt x="1807834" y="0"/>
                  </a:moveTo>
                  <a:lnTo>
                    <a:pt x="0" y="0"/>
                  </a:lnTo>
                  <a:lnTo>
                    <a:pt x="0" y="306876"/>
                  </a:lnTo>
                  <a:lnTo>
                    <a:pt x="1807834" y="306876"/>
                  </a:lnTo>
                  <a:lnTo>
                    <a:pt x="2011034" y="153438"/>
                  </a:lnTo>
                  <a:lnTo>
                    <a:pt x="1807834" y="0"/>
                  </a:lnTo>
                  <a:close/>
                </a:path>
              </a:pathLst>
            </a:custGeom>
            <a:solidFill>
              <a:srgbClr val="ABE5F6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6985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5064836" y="2812081"/>
            <a:ext cx="1207560" cy="1183409"/>
          </a:xfrm>
          <a:custGeom>
            <a:avLst/>
            <a:gdLst/>
            <a:ahLst/>
            <a:cxnLst/>
            <a:rect l="l" t="t" r="r" b="b"/>
            <a:pathLst>
              <a:path w="1207560" h="1183409">
                <a:moveTo>
                  <a:pt x="0" y="0"/>
                </a:moveTo>
                <a:lnTo>
                  <a:pt x="1207560" y="0"/>
                </a:lnTo>
                <a:lnTo>
                  <a:pt x="1207560" y="1183409"/>
                </a:lnTo>
                <a:lnTo>
                  <a:pt x="0" y="118340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5179135" y="5893417"/>
            <a:ext cx="1297923" cy="1247629"/>
          </a:xfrm>
          <a:custGeom>
            <a:avLst/>
            <a:gdLst/>
            <a:ahLst/>
            <a:cxnLst/>
            <a:rect l="l" t="t" r="r" b="b"/>
            <a:pathLst>
              <a:path w="1297923" h="1247629">
                <a:moveTo>
                  <a:pt x="0" y="0"/>
                </a:moveTo>
                <a:lnTo>
                  <a:pt x="1297924" y="0"/>
                </a:lnTo>
                <a:lnTo>
                  <a:pt x="1297924" y="1247628"/>
                </a:lnTo>
                <a:lnTo>
                  <a:pt x="0" y="124762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5179828" y="7541095"/>
            <a:ext cx="1297172" cy="1414343"/>
          </a:xfrm>
          <a:custGeom>
            <a:avLst/>
            <a:gdLst/>
            <a:ahLst/>
            <a:cxnLst/>
            <a:rect l="l" t="t" r="r" b="b"/>
            <a:pathLst>
              <a:path w="1414343" h="1414343">
                <a:moveTo>
                  <a:pt x="0" y="0"/>
                </a:moveTo>
                <a:lnTo>
                  <a:pt x="1414342" y="0"/>
                </a:lnTo>
                <a:lnTo>
                  <a:pt x="1414342" y="1414343"/>
                </a:lnTo>
                <a:lnTo>
                  <a:pt x="0" y="14143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5089661" y="4424115"/>
            <a:ext cx="1305962" cy="1144586"/>
          </a:xfrm>
          <a:custGeom>
            <a:avLst/>
            <a:gdLst/>
            <a:ahLst/>
            <a:cxnLst/>
            <a:rect l="l" t="t" r="r" b="b"/>
            <a:pathLst>
              <a:path w="1305962" h="1144586">
                <a:moveTo>
                  <a:pt x="0" y="0"/>
                </a:moveTo>
                <a:lnTo>
                  <a:pt x="1305962" y="0"/>
                </a:lnTo>
                <a:lnTo>
                  <a:pt x="1305962" y="1144586"/>
                </a:lnTo>
                <a:lnTo>
                  <a:pt x="0" y="114458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b="-14099"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1348740" y="293370"/>
            <a:ext cx="7317891" cy="864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100">
                <a:solidFill>
                  <a:srgbClr val="0E5966"/>
                </a:solidFill>
                <a:latin typeface="Teko Bold"/>
              </a:rPr>
              <a:t>VI  JORNADAS DE PREVENCIÓN DE RIESGOS LABORALES DEL SAS</a:t>
            </a:r>
          </a:p>
          <a:p>
            <a:pPr algn="l">
              <a:lnSpc>
                <a:spcPts val="3000"/>
              </a:lnSpc>
            </a:pPr>
            <a:r>
              <a:rPr lang="en-US" sz="1800" spc="-71">
                <a:solidFill>
                  <a:srgbClr val="0E5966"/>
                </a:solidFill>
                <a:latin typeface="Open Sans 1 Medium"/>
              </a:rPr>
              <a:t> </a:t>
            </a:r>
            <a:r>
              <a:rPr lang="en-US" sz="1800" spc="-71">
                <a:solidFill>
                  <a:srgbClr val="46A6B6"/>
                </a:solidFill>
                <a:latin typeface="Open Sans 1 Bold"/>
              </a:rPr>
              <a:t>AVANZANDO EN PREVENCIÓN, CRECIENDO EN SALUD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533479" y="3001240"/>
            <a:ext cx="8193553" cy="8390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Se ha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observado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una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tendencia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creciente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del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número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declaraciones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agresiones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. 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533479" y="4547940"/>
            <a:ext cx="8193555" cy="8390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No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existen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diferencias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estadísticamente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significativas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entre las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categorías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profesionales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estudiadas</a:t>
            </a:r>
            <a:endParaRPr lang="en-US" sz="2400" dirty="0">
              <a:solidFill>
                <a:srgbClr val="000000"/>
              </a:solidFill>
              <a:latin typeface="Open Sans 1" panose="020B0604020202020204" charset="0"/>
              <a:ea typeface="Open Sans 1" panose="020B0604020202020204" charset="0"/>
              <a:cs typeface="Open Sans 1" panose="020B0604020202020204" charset="0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6609679" y="6101288"/>
            <a:ext cx="7944521" cy="8390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Resulta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fundamental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concienciar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a los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trabajadores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sobre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su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declaración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.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6632002" y="7618306"/>
            <a:ext cx="7690332" cy="12820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El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haber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sufrido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una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agresión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afecta</a:t>
            </a:r>
            <a:r>
              <a:rPr lang="en-US" sz="2400" b="1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forma </a:t>
            </a:r>
            <a:r>
              <a:rPr lang="en-US" sz="2400" b="1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negativa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en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la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capacidad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trabajo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del personal de </a:t>
            </a:r>
            <a:r>
              <a:rPr lang="en-US" sz="2400" dirty="0" err="1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Salud</a:t>
            </a:r>
            <a:r>
              <a:rPr lang="en-US" sz="2400" dirty="0">
                <a:solidFill>
                  <a:srgbClr val="000000"/>
                </a:solidFill>
                <a:latin typeface="Open Sans 1" panose="020B0604020202020204" charset="0"/>
                <a:ea typeface="Open Sans 1" panose="020B0604020202020204" charset="0"/>
                <a:cs typeface="Open Sans 1" panose="020B0604020202020204" charset="0"/>
              </a:rPr>
              <a:t> Mental.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369" y="5620"/>
            <a:ext cx="18269262" cy="10275758"/>
          </a:xfrm>
          <a:custGeom>
            <a:avLst/>
            <a:gdLst/>
            <a:ahLst/>
            <a:cxnLst/>
            <a:rect l="l" t="t" r="r" b="b"/>
            <a:pathLst>
              <a:path w="18269262" h="10275758">
                <a:moveTo>
                  <a:pt x="0" y="0"/>
                </a:moveTo>
                <a:lnTo>
                  <a:pt x="18269262" y="0"/>
                </a:lnTo>
                <a:lnTo>
                  <a:pt x="18269262" y="10275758"/>
                </a:lnTo>
                <a:lnTo>
                  <a:pt x="0" y="102757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611683" y="1028698"/>
            <a:ext cx="7054948" cy="2439351"/>
            <a:chOff x="0" y="-56530"/>
            <a:chExt cx="940445" cy="32517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40445" cy="194026"/>
            </a:xfrm>
            <a:custGeom>
              <a:avLst/>
              <a:gdLst/>
              <a:ahLst/>
              <a:cxnLst/>
              <a:rect l="l" t="t" r="r" b="b"/>
              <a:pathLst>
                <a:path w="940445" h="194026">
                  <a:moveTo>
                    <a:pt x="18655" y="0"/>
                  </a:moveTo>
                  <a:lnTo>
                    <a:pt x="921789" y="0"/>
                  </a:lnTo>
                  <a:cubicBezTo>
                    <a:pt x="926737" y="0"/>
                    <a:pt x="931482" y="1965"/>
                    <a:pt x="934981" y="5464"/>
                  </a:cubicBezTo>
                  <a:cubicBezTo>
                    <a:pt x="938479" y="8963"/>
                    <a:pt x="940445" y="13708"/>
                    <a:pt x="940445" y="18655"/>
                  </a:cubicBezTo>
                  <a:lnTo>
                    <a:pt x="940445" y="175371"/>
                  </a:lnTo>
                  <a:cubicBezTo>
                    <a:pt x="940445" y="180319"/>
                    <a:pt x="938479" y="185064"/>
                    <a:pt x="934981" y="188562"/>
                  </a:cubicBezTo>
                  <a:cubicBezTo>
                    <a:pt x="931482" y="192061"/>
                    <a:pt x="926737" y="194026"/>
                    <a:pt x="921789" y="194026"/>
                  </a:cubicBezTo>
                  <a:lnTo>
                    <a:pt x="18655" y="194026"/>
                  </a:lnTo>
                  <a:cubicBezTo>
                    <a:pt x="13708" y="194026"/>
                    <a:pt x="8963" y="192061"/>
                    <a:pt x="5464" y="188562"/>
                  </a:cubicBezTo>
                  <a:cubicBezTo>
                    <a:pt x="1965" y="185064"/>
                    <a:pt x="0" y="180319"/>
                    <a:pt x="0" y="175371"/>
                  </a:cubicBezTo>
                  <a:lnTo>
                    <a:pt x="0" y="18655"/>
                  </a:lnTo>
                  <a:cubicBezTo>
                    <a:pt x="0" y="13708"/>
                    <a:pt x="1965" y="8963"/>
                    <a:pt x="5464" y="5464"/>
                  </a:cubicBezTo>
                  <a:cubicBezTo>
                    <a:pt x="8963" y="1965"/>
                    <a:pt x="13708" y="0"/>
                    <a:pt x="18655" y="0"/>
                  </a:cubicBezTo>
                  <a:close/>
                </a:path>
              </a:pathLst>
            </a:custGeom>
            <a:solidFill>
              <a:srgbClr val="46A6B6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49072" y="-56530"/>
              <a:ext cx="812800" cy="3251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82"/>
                </a:lnSpc>
              </a:pPr>
              <a:r>
                <a:rPr lang="en-US" sz="3393" spc="332" dirty="0">
                  <a:solidFill>
                    <a:srgbClr val="FBFAF8"/>
                  </a:solidFill>
                  <a:latin typeface="Balsamiq Sans"/>
                </a:rPr>
                <a:t>¿A DÓNDE QUEREMOS LLEGAR?</a:t>
              </a:r>
            </a:p>
          </p:txBody>
        </p:sp>
      </p:grpSp>
      <p:sp>
        <p:nvSpPr>
          <p:cNvPr id="6" name="Freeform 6"/>
          <p:cNvSpPr/>
          <p:nvPr/>
        </p:nvSpPr>
        <p:spPr>
          <a:xfrm>
            <a:off x="9926569" y="4898608"/>
            <a:ext cx="5183548" cy="4146839"/>
          </a:xfrm>
          <a:custGeom>
            <a:avLst/>
            <a:gdLst/>
            <a:ahLst/>
            <a:cxnLst/>
            <a:rect l="l" t="t" r="r" b="b"/>
            <a:pathLst>
              <a:path w="5183548" h="4146839">
                <a:moveTo>
                  <a:pt x="0" y="0"/>
                </a:moveTo>
                <a:lnTo>
                  <a:pt x="5183548" y="0"/>
                </a:lnTo>
                <a:lnTo>
                  <a:pt x="5183548" y="4146838"/>
                </a:lnTo>
                <a:lnTo>
                  <a:pt x="0" y="41468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2967136" y="5144299"/>
            <a:ext cx="4344041" cy="3655455"/>
          </a:xfrm>
          <a:custGeom>
            <a:avLst/>
            <a:gdLst/>
            <a:ahLst/>
            <a:cxnLst/>
            <a:rect l="l" t="t" r="r" b="b"/>
            <a:pathLst>
              <a:path w="4344041" h="3655455">
                <a:moveTo>
                  <a:pt x="0" y="0"/>
                </a:moveTo>
                <a:lnTo>
                  <a:pt x="4344041" y="0"/>
                </a:lnTo>
                <a:lnTo>
                  <a:pt x="4344041" y="3655455"/>
                </a:lnTo>
                <a:lnTo>
                  <a:pt x="0" y="36554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0016266" y="3463402"/>
            <a:ext cx="6377066" cy="1435205"/>
          </a:xfrm>
          <a:custGeom>
            <a:avLst/>
            <a:gdLst/>
            <a:ahLst/>
            <a:cxnLst/>
            <a:rect l="l" t="t" r="r" b="b"/>
            <a:pathLst>
              <a:path w="6377066" h="1435205">
                <a:moveTo>
                  <a:pt x="0" y="0"/>
                </a:moveTo>
                <a:lnTo>
                  <a:pt x="6377066" y="0"/>
                </a:lnTo>
                <a:lnTo>
                  <a:pt x="6377066" y="1435206"/>
                </a:lnTo>
                <a:lnTo>
                  <a:pt x="0" y="14352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933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640036" y="3146305"/>
            <a:ext cx="8013074" cy="1636473"/>
          </a:xfrm>
          <a:custGeom>
            <a:avLst/>
            <a:gdLst/>
            <a:ahLst/>
            <a:cxnLst/>
            <a:rect l="l" t="t" r="r" b="b"/>
            <a:pathLst>
              <a:path w="8013074" h="1636473">
                <a:moveTo>
                  <a:pt x="0" y="0"/>
                </a:moveTo>
                <a:lnTo>
                  <a:pt x="8013074" y="0"/>
                </a:lnTo>
                <a:lnTo>
                  <a:pt x="8013074" y="1636473"/>
                </a:lnTo>
                <a:lnTo>
                  <a:pt x="0" y="16364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9144000" y="1157496"/>
            <a:ext cx="7249332" cy="1988809"/>
          </a:xfrm>
          <a:custGeom>
            <a:avLst/>
            <a:gdLst/>
            <a:ahLst/>
            <a:cxnLst/>
            <a:rect l="l" t="t" r="r" b="b"/>
            <a:pathLst>
              <a:path w="7249332" h="1988809">
                <a:moveTo>
                  <a:pt x="0" y="0"/>
                </a:moveTo>
                <a:lnTo>
                  <a:pt x="7249332" y="0"/>
                </a:lnTo>
                <a:lnTo>
                  <a:pt x="7249332" y="1988809"/>
                </a:lnTo>
                <a:lnTo>
                  <a:pt x="0" y="19888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348740" y="293370"/>
            <a:ext cx="7317891" cy="864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100">
                <a:solidFill>
                  <a:srgbClr val="0E5966"/>
                </a:solidFill>
                <a:latin typeface="Teko Bold"/>
              </a:rPr>
              <a:t>VI  JORNADAS DE PREVENCIÓN DE RIESGOS LABORALES DEL SAS</a:t>
            </a:r>
          </a:p>
          <a:p>
            <a:pPr algn="l">
              <a:lnSpc>
                <a:spcPts val="3000"/>
              </a:lnSpc>
            </a:pPr>
            <a:r>
              <a:rPr lang="en-US" sz="1800" spc="-71">
                <a:solidFill>
                  <a:srgbClr val="0E5966"/>
                </a:solidFill>
                <a:latin typeface="Open Sans 1 Medium"/>
              </a:rPr>
              <a:t> </a:t>
            </a:r>
            <a:r>
              <a:rPr lang="en-US" sz="1800" spc="-71">
                <a:solidFill>
                  <a:srgbClr val="46A6B6"/>
                </a:solidFill>
                <a:latin typeface="Open Sans 1 Bold"/>
              </a:rPr>
              <a:t>AVANZANDO EN PREVENCIÓN, CRECIENDO EN SALUD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369" y="5620"/>
            <a:ext cx="18269262" cy="10275758"/>
          </a:xfrm>
          <a:custGeom>
            <a:avLst/>
            <a:gdLst/>
            <a:ahLst/>
            <a:cxnLst/>
            <a:rect l="l" t="t" r="r" b="b"/>
            <a:pathLst>
              <a:path w="18269262" h="10275758">
                <a:moveTo>
                  <a:pt x="0" y="0"/>
                </a:moveTo>
                <a:lnTo>
                  <a:pt x="18269262" y="0"/>
                </a:lnTo>
                <a:lnTo>
                  <a:pt x="18269262" y="10275758"/>
                </a:lnTo>
                <a:lnTo>
                  <a:pt x="0" y="102757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6172202" y="1157151"/>
            <a:ext cx="6097395" cy="2263939"/>
            <a:chOff x="-92201" y="-57150"/>
            <a:chExt cx="812800" cy="30178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07897" cy="194026"/>
            </a:xfrm>
            <a:custGeom>
              <a:avLst/>
              <a:gdLst/>
              <a:ahLst/>
              <a:cxnLst/>
              <a:rect l="l" t="t" r="r" b="b"/>
              <a:pathLst>
                <a:path w="607897" h="194026">
                  <a:moveTo>
                    <a:pt x="28861" y="0"/>
                  </a:moveTo>
                  <a:lnTo>
                    <a:pt x="579036" y="0"/>
                  </a:lnTo>
                  <a:cubicBezTo>
                    <a:pt x="594976" y="0"/>
                    <a:pt x="607897" y="12921"/>
                    <a:pt x="607897" y="28861"/>
                  </a:cubicBezTo>
                  <a:lnTo>
                    <a:pt x="607897" y="165165"/>
                  </a:lnTo>
                  <a:cubicBezTo>
                    <a:pt x="607897" y="181105"/>
                    <a:pt x="594976" y="194026"/>
                    <a:pt x="579036" y="194026"/>
                  </a:cubicBezTo>
                  <a:lnTo>
                    <a:pt x="28861" y="194026"/>
                  </a:lnTo>
                  <a:cubicBezTo>
                    <a:pt x="21206" y="194026"/>
                    <a:pt x="13866" y="190986"/>
                    <a:pt x="8453" y="185573"/>
                  </a:cubicBezTo>
                  <a:cubicBezTo>
                    <a:pt x="3041" y="180161"/>
                    <a:pt x="0" y="172820"/>
                    <a:pt x="0" y="165165"/>
                  </a:cubicBezTo>
                  <a:lnTo>
                    <a:pt x="0" y="28861"/>
                  </a:lnTo>
                  <a:cubicBezTo>
                    <a:pt x="0" y="21206"/>
                    <a:pt x="3041" y="13866"/>
                    <a:pt x="8453" y="8453"/>
                  </a:cubicBezTo>
                  <a:cubicBezTo>
                    <a:pt x="13866" y="3041"/>
                    <a:pt x="21206" y="0"/>
                    <a:pt x="28861" y="0"/>
                  </a:cubicBezTo>
                  <a:close/>
                </a:path>
              </a:pathLst>
            </a:custGeom>
            <a:solidFill>
              <a:srgbClr val="46A6B6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-92201" y="-57150"/>
              <a:ext cx="812800" cy="3017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82"/>
                </a:lnSpc>
              </a:pPr>
              <a:r>
                <a:rPr lang="en-US" sz="3393" spc="332" dirty="0">
                  <a:solidFill>
                    <a:srgbClr val="FBFAF8"/>
                  </a:solidFill>
                  <a:latin typeface="Balsamiq Sans"/>
                </a:rPr>
                <a:t>REFERENCIAS BIBLIOGRÁFICAS</a:t>
              </a:r>
            </a:p>
          </p:txBody>
        </p:sp>
      </p:grpSp>
      <p:sp>
        <p:nvSpPr>
          <p:cNvPr id="6" name="Freeform 6"/>
          <p:cNvSpPr/>
          <p:nvPr/>
        </p:nvSpPr>
        <p:spPr>
          <a:xfrm rot="-362649">
            <a:off x="14531549" y="8010179"/>
            <a:ext cx="2656806" cy="1487811"/>
          </a:xfrm>
          <a:custGeom>
            <a:avLst/>
            <a:gdLst/>
            <a:ahLst/>
            <a:cxnLst/>
            <a:rect l="l" t="t" r="r" b="b"/>
            <a:pathLst>
              <a:path w="2656806" h="1487811">
                <a:moveTo>
                  <a:pt x="0" y="0"/>
                </a:moveTo>
                <a:lnTo>
                  <a:pt x="2656806" y="0"/>
                </a:lnTo>
                <a:lnTo>
                  <a:pt x="2656806" y="1487811"/>
                </a:lnTo>
                <a:lnTo>
                  <a:pt x="0" y="148781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619661" y="3421090"/>
            <a:ext cx="4962739" cy="4962739"/>
          </a:xfrm>
          <a:custGeom>
            <a:avLst/>
            <a:gdLst/>
            <a:ahLst/>
            <a:cxnLst/>
            <a:rect l="l" t="t" r="r" b="b"/>
            <a:pathLst>
              <a:path w="4962739" h="4962739">
                <a:moveTo>
                  <a:pt x="0" y="0"/>
                </a:moveTo>
                <a:lnTo>
                  <a:pt x="4962738" y="0"/>
                </a:lnTo>
                <a:lnTo>
                  <a:pt x="4962738" y="4962739"/>
                </a:lnTo>
                <a:lnTo>
                  <a:pt x="0" y="49627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2127338" y="6865914"/>
            <a:ext cx="3701832" cy="4114800"/>
          </a:xfrm>
          <a:custGeom>
            <a:avLst/>
            <a:gdLst/>
            <a:ahLst/>
            <a:cxnLst/>
            <a:rect l="l" t="t" r="r" b="b"/>
            <a:pathLst>
              <a:path w="3701832" h="4114800">
                <a:moveTo>
                  <a:pt x="0" y="0"/>
                </a:moveTo>
                <a:lnTo>
                  <a:pt x="3701832" y="0"/>
                </a:lnTo>
                <a:lnTo>
                  <a:pt x="370183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1348740" y="293370"/>
            <a:ext cx="7317891" cy="8641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00"/>
              </a:lnSpc>
            </a:pPr>
            <a:r>
              <a:rPr lang="en-US" sz="2100">
                <a:solidFill>
                  <a:srgbClr val="0E5966"/>
                </a:solidFill>
                <a:latin typeface="Teko Bold"/>
              </a:rPr>
              <a:t>VI  JORNADAS DE PREVENCIÓN DE RIESGOS LABORALES DEL SAS</a:t>
            </a:r>
          </a:p>
          <a:p>
            <a:pPr algn="l">
              <a:lnSpc>
                <a:spcPts val="3000"/>
              </a:lnSpc>
            </a:pPr>
            <a:r>
              <a:rPr lang="en-US" sz="1800" spc="-71">
                <a:solidFill>
                  <a:srgbClr val="0E5966"/>
                </a:solidFill>
                <a:latin typeface="Open Sans 1 Medium"/>
              </a:rPr>
              <a:t> </a:t>
            </a:r>
            <a:r>
              <a:rPr lang="en-US" sz="1800" spc="-71">
                <a:solidFill>
                  <a:srgbClr val="46A6B6"/>
                </a:solidFill>
                <a:latin typeface="Open Sans 1 Bold"/>
              </a:rPr>
              <a:t>AVANZANDO EN PREVENCIÓN, CRECIENDO EN SALUD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443</Words>
  <Application>Microsoft Office PowerPoint</Application>
  <PresentationFormat>Personalizado</PresentationFormat>
  <Paragraphs>88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22" baseType="lpstr">
      <vt:lpstr>Balsamiq Sans Bold</vt:lpstr>
      <vt:lpstr>Poppins Medium</vt:lpstr>
      <vt:lpstr>Open Sans 1 Medium</vt:lpstr>
      <vt:lpstr>Calibri</vt:lpstr>
      <vt:lpstr>Montserrat Light</vt:lpstr>
      <vt:lpstr>Arial</vt:lpstr>
      <vt:lpstr>Open Sans 2</vt:lpstr>
      <vt:lpstr>Open Sans 1</vt:lpstr>
      <vt:lpstr>Barlow</vt:lpstr>
      <vt:lpstr>Teko Bold</vt:lpstr>
      <vt:lpstr>Open Sans 1 Bold</vt:lpstr>
      <vt:lpstr>Balsamiq Sans</vt:lpstr>
      <vt:lpstr>Montserrat Light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Modelo-de-presentacion-comunicaciones-orales-JornadaPRL23.pptx</dc:title>
  <cp:lastModifiedBy>Silvia Ramírez Poza</cp:lastModifiedBy>
  <cp:revision>9</cp:revision>
  <dcterms:created xsi:type="dcterms:W3CDTF">2006-08-16T00:00:00Z</dcterms:created>
  <dcterms:modified xsi:type="dcterms:W3CDTF">2023-10-13T11:00:31Z</dcterms:modified>
  <dc:identifier>DAFw-5Fj4Jg</dc:identifier>
</cp:coreProperties>
</file>