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2.jpeg" ContentType="image/jpeg"/>
  <Override PartName="/ppt/media/image3.jpeg" ContentType="image/jpeg"/>
  <Override PartName="/ppt/media/image4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5" name="Shape 11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hyperlink" Target="https://es.linkedin.com/company/escuela-andaluza-de-salud-p%C3%BAblica" TargetMode="External"/><Relationship Id="rId6" Type="http://schemas.openxmlformats.org/officeDocument/2006/relationships/image" Target="../media/image1.png"/><Relationship Id="rId7" Type="http://schemas.openxmlformats.org/officeDocument/2006/relationships/hyperlink" Target="https://www.facebook.com/EscuelaAndaluzaSP/" TargetMode="External"/><Relationship Id="rId8" Type="http://schemas.openxmlformats.org/officeDocument/2006/relationships/image" Target="../media/image2.png"/><Relationship Id="rId9" Type="http://schemas.openxmlformats.org/officeDocument/2006/relationships/hyperlink" Target="https://www.instagram.com/easpsalud/" TargetMode="External"/><Relationship Id="rId10" Type="http://schemas.openxmlformats.org/officeDocument/2006/relationships/image" Target="../media/image3.png"/><Relationship Id="rId11" Type="http://schemas.openxmlformats.org/officeDocument/2006/relationships/hyperlink" Target="http://www.easp.es/suscribete/" TargetMode="External"/><Relationship Id="rId12" Type="http://schemas.openxmlformats.org/officeDocument/2006/relationships/image" Target="../media/image4.png"/><Relationship Id="rId13" Type="http://schemas.openxmlformats.org/officeDocument/2006/relationships/hyperlink" Target="https://twitter.com/EASPsalud" TargetMode="External"/><Relationship Id="rId14" Type="http://schemas.openxmlformats.org/officeDocument/2006/relationships/image" Target="../media/image5.png"/><Relationship Id="rId15" Type="http://schemas.openxmlformats.org/officeDocument/2006/relationships/hyperlink" Target="https://www.youtube.com/user/EASPsalud" TargetMode="External"/><Relationship Id="rId16" Type="http://schemas.openxmlformats.org/officeDocument/2006/relationships/image" Target="../media/image6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20" descr="Imagen 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o del título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Texto del título</a:t>
            </a:r>
          </a:p>
        </p:txBody>
      </p:sp>
      <p:sp>
        <p:nvSpPr>
          <p:cNvPr id="15" name="Nivel de texto 1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pic>
        <p:nvPicPr>
          <p:cNvPr id="16" name="Imagen 10" descr="Imagen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73330" y="5388116"/>
            <a:ext cx="2019482" cy="13694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agen 11" descr="Imagen 1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028380" y="5280200"/>
            <a:ext cx="1888536" cy="158526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" name="Grupo 12"/>
          <p:cNvGrpSpPr/>
          <p:nvPr/>
        </p:nvGrpSpPr>
        <p:grpSpPr>
          <a:xfrm>
            <a:off x="2026126" y="823893"/>
            <a:ext cx="1329994" cy="216001"/>
            <a:chOff x="0" y="0"/>
            <a:chExt cx="1329993" cy="215999"/>
          </a:xfrm>
        </p:grpSpPr>
        <p:pic>
          <p:nvPicPr>
            <p:cNvPr id="18" name="Imagen 13" descr="Imagen 13">
              <a:hlinkClick r:id="rId5" invalidUrl="" action="" tgtFrame="" tooltip="" history="1" highlightClick="0" endSnd="0"/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68208" y="22589"/>
              <a:ext cx="161786" cy="1617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Imagen 14" descr="Imagen 14">
              <a:hlinkClick r:id="rId7" invalidUrl="" action="" tgtFrame="" tooltip="" history="1" highlightClick="0" endSnd="0"/>
            </p:cNvPr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22589"/>
              <a:ext cx="180072" cy="1800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Imagen 15" descr="Imagen 15">
              <a:hlinkClick r:id="rId9" invalidUrl="" action="" tgtFrame="" tooltip="" history="1" highlightClick="0" endSnd="0"/>
            </p:cNvPr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219442" y="22589"/>
              <a:ext cx="187172" cy="1871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Imagen 16" descr="Imagen 16">
              <a:hlinkClick r:id="rId11" invalidUrl="" action="" tgtFrame="" tooltip="" history="1" highlightClick="0" endSnd="0"/>
            </p:cNvPr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661554" y="0"/>
              <a:ext cx="216001" cy="21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Imagen 17" descr="Imagen 17">
              <a:hlinkClick r:id="rId13" invalidUrl="" action="" tgtFrame="" tooltip="" history="1" highlightClick="0" endSnd="0"/>
            </p:cNvPr>
            <p:cNvPicPr>
              <a:picLocks noChangeAspect="1"/>
            </p:cNvPicPr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913267" y="22589"/>
              <a:ext cx="180073" cy="1800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Imagen 18" descr="Imagen 18">
              <a:hlinkClick r:id="rId15" invalidUrl="" action="" tgtFrame="" tooltip="" history="1" highlightClick="0" endSnd="0"/>
            </p:cNvPr>
            <p:cNvPicPr>
              <a:picLocks noChangeAspect="1"/>
            </p:cNvPicPr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>
              <a:off x="451793" y="22589"/>
              <a:ext cx="169100" cy="169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" name="CuadroTexto 19"/>
          <p:cNvSpPr txBox="1"/>
          <p:nvPr/>
        </p:nvSpPr>
        <p:spPr>
          <a:xfrm>
            <a:off x="1229059" y="445614"/>
            <a:ext cx="2658255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46A6B6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1pPr>
          </a:lstStyle>
          <a:p>
            <a:pPr/>
            <a:r>
              <a:t>#PrevenciónRiesgosSAS</a:t>
            </a:r>
          </a:p>
        </p:txBody>
      </p:sp>
      <p:sp>
        <p:nvSpPr>
          <p:cNvPr id="2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34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n 9" descr="Imagen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6" y="3746"/>
            <a:ext cx="12179508" cy="6850507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Rectángulo 8"/>
          <p:cNvSpPr txBox="1"/>
          <p:nvPr/>
        </p:nvSpPr>
        <p:spPr>
          <a:xfrm>
            <a:off x="883919" y="196849"/>
            <a:ext cx="4909076" cy="855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2000"/>
              </a:lnSpc>
              <a:defRPr b="1" sz="1400"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VI  JORNADAS DE PREVENCIÓN DE RIESGOS LABORALES DEL SAS</a:t>
            </a:r>
          </a:p>
          <a:p>
            <a:pPr>
              <a:lnSpc>
                <a:spcPts val="2000"/>
              </a:lnSpc>
              <a:defRPr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 </a:t>
            </a:r>
            <a:r>
              <a:rPr b="1" sz="1200">
                <a:solidFill>
                  <a:srgbClr val="46A6B6"/>
                </a:solidFill>
                <a:latin typeface="+mj-lt"/>
                <a:ea typeface="+mj-ea"/>
                <a:cs typeface="+mj-cs"/>
                <a:sym typeface="Calibri"/>
              </a:rPr>
              <a:t>AVANZANDO EN PREVENCIÓN, CRECIENDO EN SALUD</a:t>
            </a:r>
          </a:p>
        </p:txBody>
      </p:sp>
      <p:sp>
        <p:nvSpPr>
          <p:cNvPr id="44" name="Texto del título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Texto del título</a:t>
            </a:r>
          </a:p>
        </p:txBody>
      </p:sp>
      <p:sp>
        <p:nvSpPr>
          <p:cNvPr id="45" name="Nivel de texto 1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54" name="Nivel de texto 1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o del título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3" name="Nivel de texto 1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4" name="Marcador de texto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6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n 9" descr="Imagen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6" y="3746"/>
            <a:ext cx="12179508" cy="6850507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Rectángulo 8"/>
          <p:cNvSpPr txBox="1"/>
          <p:nvPr/>
        </p:nvSpPr>
        <p:spPr>
          <a:xfrm>
            <a:off x="883919" y="196849"/>
            <a:ext cx="4909076" cy="855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2000"/>
              </a:lnSpc>
              <a:defRPr b="1" sz="1400"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VI  JORNADAS DE PREVENCIÓN DE RIESGOS LABORALES DEL SAS</a:t>
            </a:r>
          </a:p>
          <a:p>
            <a:pPr>
              <a:lnSpc>
                <a:spcPts val="2000"/>
              </a:lnSpc>
              <a:defRPr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 </a:t>
            </a:r>
            <a:r>
              <a:rPr b="1" sz="1200">
                <a:solidFill>
                  <a:srgbClr val="46A6B6"/>
                </a:solidFill>
                <a:latin typeface="+mj-lt"/>
                <a:ea typeface="+mj-ea"/>
                <a:cs typeface="+mj-cs"/>
                <a:sym typeface="Calibri"/>
              </a:rPr>
              <a:t>AVANZANDO EN PREVENCIÓN, CRECIENDO EN SALUD</a:t>
            </a:r>
          </a:p>
        </p:txBody>
      </p:sp>
      <p:sp>
        <p:nvSpPr>
          <p:cNvPr id="74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7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n 9" descr="Imagen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6" y="3746"/>
            <a:ext cx="12179508" cy="6850507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Rectángulo 8"/>
          <p:cNvSpPr txBox="1"/>
          <p:nvPr/>
        </p:nvSpPr>
        <p:spPr>
          <a:xfrm>
            <a:off x="883919" y="196849"/>
            <a:ext cx="4909076" cy="855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2000"/>
              </a:lnSpc>
              <a:defRPr b="1" sz="1400"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VI  JORNADAS DE PREVENCIÓN DE RIESGOS LABORALES DEL SAS</a:t>
            </a:r>
          </a:p>
          <a:p>
            <a:pPr>
              <a:lnSpc>
                <a:spcPts val="2000"/>
              </a:lnSpc>
              <a:defRPr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 </a:t>
            </a:r>
            <a:r>
              <a:rPr b="1" sz="1200">
                <a:solidFill>
                  <a:srgbClr val="46A6B6"/>
                </a:solidFill>
                <a:latin typeface="+mj-lt"/>
                <a:ea typeface="+mj-ea"/>
                <a:cs typeface="+mj-cs"/>
                <a:sym typeface="Calibri"/>
              </a:rPr>
              <a:t>AVANZANDO EN PREVENCIÓN, CRECIENDO EN SALUD</a:t>
            </a:r>
          </a:p>
        </p:txBody>
      </p:sp>
      <p:sp>
        <p:nvSpPr>
          <p:cNvPr id="8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n 9" descr="Imagen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6" y="3746"/>
            <a:ext cx="12179508" cy="6850507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Rectángulo 8"/>
          <p:cNvSpPr txBox="1"/>
          <p:nvPr/>
        </p:nvSpPr>
        <p:spPr>
          <a:xfrm>
            <a:off x="883919" y="196849"/>
            <a:ext cx="4909076" cy="855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2000"/>
              </a:lnSpc>
              <a:defRPr b="1" sz="1400"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VI  JORNADAS DE PREVENCIÓN DE RIESGOS LABORALES DEL SAS</a:t>
            </a:r>
          </a:p>
          <a:p>
            <a:pPr>
              <a:lnSpc>
                <a:spcPts val="2000"/>
              </a:lnSpc>
              <a:defRPr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 </a:t>
            </a:r>
            <a:r>
              <a:rPr b="1" sz="1200">
                <a:solidFill>
                  <a:srgbClr val="46A6B6"/>
                </a:solidFill>
                <a:latin typeface="+mj-lt"/>
                <a:ea typeface="+mj-ea"/>
                <a:cs typeface="+mj-cs"/>
                <a:sym typeface="Calibri"/>
              </a:rPr>
              <a:t>AVANZANDO EN PREVENCIÓN, CRECIENDO EN SALUD</a:t>
            </a:r>
          </a:p>
        </p:txBody>
      </p:sp>
      <p:sp>
        <p:nvSpPr>
          <p:cNvPr id="93" name="Texto del título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Texto del título</a:t>
            </a:r>
          </a:p>
        </p:txBody>
      </p:sp>
      <p:sp>
        <p:nvSpPr>
          <p:cNvPr id="94" name="Nivel de texto 1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5" name="Marcador de texto 3"/>
          <p:cNvSpPr/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9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n 9" descr="Imagen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6" y="3746"/>
            <a:ext cx="12179508" cy="6850507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Rectángulo 8"/>
          <p:cNvSpPr txBox="1"/>
          <p:nvPr/>
        </p:nvSpPr>
        <p:spPr>
          <a:xfrm>
            <a:off x="883919" y="196849"/>
            <a:ext cx="4909076" cy="855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2000"/>
              </a:lnSpc>
              <a:defRPr b="1" sz="1400"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VI  JORNADAS DE PREVENCIÓN DE RIESGOS LABORALES DEL SAS</a:t>
            </a:r>
          </a:p>
          <a:p>
            <a:pPr>
              <a:lnSpc>
                <a:spcPts val="2000"/>
              </a:lnSpc>
              <a:defRPr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 </a:t>
            </a:r>
            <a:r>
              <a:rPr b="1" sz="1200">
                <a:solidFill>
                  <a:srgbClr val="46A6B6"/>
                </a:solidFill>
                <a:latin typeface="+mj-lt"/>
                <a:ea typeface="+mj-ea"/>
                <a:cs typeface="+mj-cs"/>
                <a:sym typeface="Calibri"/>
              </a:rPr>
              <a:t>AVANZANDO EN PREVENCIÓN, CRECIENDO EN SALUD</a:t>
            </a:r>
          </a:p>
        </p:txBody>
      </p:sp>
      <p:sp>
        <p:nvSpPr>
          <p:cNvPr id="105" name="Texto del título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Texto del título</a:t>
            </a:r>
          </a:p>
        </p:txBody>
      </p:sp>
      <p:sp>
        <p:nvSpPr>
          <p:cNvPr id="106" name="Marcador de posición de imagen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07" name="Nivel de texto 1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9" descr="Imagen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6" y="3746"/>
            <a:ext cx="12179508" cy="685050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ángulo 8"/>
          <p:cNvSpPr txBox="1"/>
          <p:nvPr/>
        </p:nvSpPr>
        <p:spPr>
          <a:xfrm>
            <a:off x="883919" y="196849"/>
            <a:ext cx="4909076" cy="855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2000"/>
              </a:lnSpc>
              <a:defRPr b="1" sz="1400"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VI  JORNADAS DE PREVENCIÓN DE RIESGOS LABORALES DEL SAS</a:t>
            </a:r>
          </a:p>
          <a:p>
            <a:pPr>
              <a:lnSpc>
                <a:spcPts val="2000"/>
              </a:lnSpc>
              <a:defRPr>
                <a:solidFill>
                  <a:srgbClr val="0E5966"/>
                </a:solidFill>
                <a:latin typeface="Teko Medium"/>
                <a:ea typeface="Teko Medium"/>
                <a:cs typeface="Teko Medium"/>
                <a:sym typeface="Teko Medium"/>
              </a:defRPr>
            </a:pPr>
            <a:r>
              <a:t> </a:t>
            </a:r>
            <a:r>
              <a:rPr b="1" sz="1200">
                <a:solidFill>
                  <a:srgbClr val="46A6B6"/>
                </a:solidFill>
                <a:latin typeface="+mj-lt"/>
                <a:ea typeface="+mj-ea"/>
                <a:cs typeface="+mj-cs"/>
                <a:sym typeface="Calibri"/>
              </a:rPr>
              <a:t>AVANZANDO EN PREVENCIÓN, CRECIENDO EN SALUD</a:t>
            </a:r>
          </a:p>
        </p:txBody>
      </p:sp>
      <p:sp>
        <p:nvSpPr>
          <p:cNvPr id="4" name="Texto del título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5" name="Nivel de texto 1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" name="Número de diapositiva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actorespsicosociales.com/wp-content/uploads/2019/02/FPS-OIT-OMS.pdf" TargetMode="External"/><Relationship Id="rId3" Type="http://schemas.openxmlformats.org/officeDocument/2006/relationships/hyperlink" Target="https://dx.doi.org/10.6018/analesps.31.2.176361" TargetMode="External"/><Relationship Id="rId4" Type="http://schemas.openxmlformats.org/officeDocument/2006/relationships/hyperlink" Target="https://doi.org/10.11144/javeriana.umed62-4.brai" TargetMode="External"/><Relationship Id="rId5" Type="http://schemas.openxmlformats.org/officeDocument/2006/relationships/hyperlink" Target="https://doi.org/10.18004/anales/2020.053.02.137" TargetMode="External"/><Relationship Id="rId6" Type="http://schemas.openxmlformats.org/officeDocument/2006/relationships/hyperlink" Target="https://doi.org/10.24875/rmf.21000149" TargetMode="External"/><Relationship Id="rId7" Type="http://schemas.openxmlformats.org/officeDocument/2006/relationships/hyperlink" Target="https://doi.org/10.22201/fm.20075057e.2022.42.21405" TargetMode="External"/><Relationship Id="rId8" Type="http://schemas.openxmlformats.org/officeDocument/2006/relationships/hyperlink" Target="https://dialnet.unirioja.es/servlet/articulo?codigo=2492030" TargetMode="External"/><Relationship Id="rId9" Type="http://schemas.openxmlformats.org/officeDocument/2006/relationships/hyperlink" Target="https://doi.org/10.1016/j.anyes.2019.04.003" TargetMode="External"/><Relationship Id="rId10" Type="http://schemas.openxmlformats.org/officeDocument/2006/relationships/hyperlink" Target="https://core.ac.uk/reader/38810438?utm_source=linkout" TargetMode="External"/><Relationship Id="rId11" Type="http://schemas.openxmlformats.org/officeDocument/2006/relationships/hyperlink" Target="https://dialnet.unirioja.es/servlet/articulo?codigo=3810272" TargetMode="External"/><Relationship Id="rId12" Type="http://schemas.openxmlformats.org/officeDocument/2006/relationships/hyperlink" Target="https://psicologiaymente.com/clinica/test-depresion-goldberg" TargetMode="External"/><Relationship Id="rId13" Type="http://schemas.openxmlformats.org/officeDocument/2006/relationships/hyperlink" Target="https://www.laboral-social.com/files-laboral/Guia_psicosociales.pdf" TargetMode="External"/><Relationship Id="rId14" Type="http://schemas.openxmlformats.org/officeDocument/2006/relationships/hyperlink" Target="https://www.redalyc.org/journal/3331/333145838001/html/" TargetMode="External"/><Relationship Id="rId15" Type="http://schemas.openxmlformats.org/officeDocument/2006/relationships/hyperlink" Target="https://dialnet.unirioja.es/servlet/articulo?codigo=5856648" TargetMode="External"/><Relationship Id="rId16" Type="http://schemas.openxmlformats.org/officeDocument/2006/relationships/hyperlink" Target="https://doi.org/10.19131/rpesm.354" TargetMode="External"/><Relationship Id="rId17" Type="http://schemas.openxmlformats.org/officeDocument/2006/relationships/hyperlink" Target="https://doi.org/10.1111/hsc.13209" TargetMode="External"/><Relationship Id="rId18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ubtítulo 2"/>
          <p:cNvSpPr txBox="1"/>
          <p:nvPr>
            <p:ph type="subTitle" sz="quarter" idx="1"/>
          </p:nvPr>
        </p:nvSpPr>
        <p:spPr>
          <a:xfrm>
            <a:off x="1082351" y="3807312"/>
            <a:ext cx="6951306" cy="1800001"/>
          </a:xfrm>
          <a:prstGeom prst="rect">
            <a:avLst/>
          </a:prstGeom>
        </p:spPr>
        <p:txBody>
          <a:bodyPr/>
          <a:lstStyle/>
          <a:p>
            <a:pPr defTabSz="1926287">
              <a:lnSpc>
                <a:spcPct val="72000"/>
              </a:lnSpc>
              <a:defRPr b="1" i="1" spc="-200" sz="3400"/>
            </a:pPr>
            <a:r>
              <a:t>Efectos de la meditación como técnica </a:t>
            </a:r>
            <a:endParaRPr spc="-183" sz="7000"/>
          </a:p>
          <a:p>
            <a:pPr defTabSz="1926287">
              <a:lnSpc>
                <a:spcPct val="72000"/>
              </a:lnSpc>
              <a:defRPr b="1" i="1" spc="-200" sz="3400"/>
            </a:pPr>
            <a:r>
              <a:t>de afrontamiento ante el estrés laboral </a:t>
            </a:r>
            <a:endParaRPr spc="-183" sz="7000"/>
          </a:p>
          <a:p>
            <a:pPr defTabSz="1926287">
              <a:lnSpc>
                <a:spcPct val="72000"/>
              </a:lnSpc>
              <a:defRPr b="1" i="1" spc="-200" sz="3400"/>
            </a:pPr>
            <a:r>
              <a:t>en trabajadores de un hospital de III nivel </a:t>
            </a:r>
          </a:p>
        </p:txBody>
      </p:sp>
      <p:sp>
        <p:nvSpPr>
          <p:cNvPr id="118" name="Subtítulo 2"/>
          <p:cNvSpPr txBox="1"/>
          <p:nvPr/>
        </p:nvSpPr>
        <p:spPr>
          <a:xfrm>
            <a:off x="1128071" y="5592569"/>
            <a:ext cx="6859866" cy="747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sz="2000"/>
            </a:pPr>
            <a:r>
              <a:t>Elena Lopera Gómez</a:t>
            </a:r>
            <a:endParaRPr sz="6100">
              <a:latin typeface="SignPainter-HouseScript Semibold"/>
              <a:ea typeface="SignPainter-HouseScript Semibold"/>
              <a:cs typeface="SignPainter-HouseScript Semibold"/>
              <a:sym typeface="SignPainter-HouseScript Semibold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  <a:defRPr sz="2000"/>
            </a:pPr>
            <a:r>
              <a:t>R4 de Medicina del Trabajo Hospital Universitario Reina Sofía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ítulo 1"/>
          <p:cNvSpPr txBox="1"/>
          <p:nvPr>
            <p:ph type="title"/>
          </p:nvPr>
        </p:nvSpPr>
        <p:spPr>
          <a:xfrm>
            <a:off x="838200" y="606194"/>
            <a:ext cx="10515600" cy="1325563"/>
          </a:xfrm>
          <a:prstGeom prst="rect">
            <a:avLst/>
          </a:prstGeom>
        </p:spPr>
        <p:txBody>
          <a:bodyPr/>
          <a:lstStyle/>
          <a:p>
            <a:pPr/>
            <a:r>
              <a:t>Introducción</a:t>
            </a:r>
          </a:p>
        </p:txBody>
      </p:sp>
      <p:sp>
        <p:nvSpPr>
          <p:cNvPr id="121" name="Marcador de contenido 2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/>
            <a:r>
              <a:t>El notable incremento del estrés sufrido por la población en general, ha llevado a las distintas organizaciones a fomentar distintas legislaciones en las que se reconozca y regule los riesgos psicosociales. </a:t>
            </a:r>
          </a:p>
          <a:p>
            <a:pPr/>
            <a:r>
              <a:t>Técnicas de afrontamiento al estrés                             Meditación</a:t>
            </a:r>
          </a:p>
          <a:p>
            <a:pPr lvl="1" marL="685800" indent="-228600"/>
            <a:r>
              <a:t>Orígenes budistas                                          Occidentalizado</a:t>
            </a:r>
          </a:p>
          <a:p>
            <a:pPr lvl="1" marL="685800" indent="-228600"/>
            <a:r>
              <a:t>Propósito: Pacificar y calmar la mente</a:t>
            </a:r>
          </a:p>
          <a:p>
            <a:pPr lvl="1" marL="685800" indent="-228600"/>
            <a:r>
              <a:t>Atención en el aquí y ahora</a:t>
            </a:r>
          </a:p>
          <a:p>
            <a:pPr lvl="1" marL="685800" indent="-228600"/>
            <a:r>
              <a:t>Desarrollo de autoconciencia</a:t>
            </a:r>
          </a:p>
        </p:txBody>
      </p:sp>
      <p:pic>
        <p:nvPicPr>
          <p:cNvPr id="122" name="Foto-3-siluetaYoga1.png" descr="Foto-3-siluetaYoga1.png"/>
          <p:cNvPicPr>
            <a:picLocks noChangeAspect="1"/>
          </p:cNvPicPr>
          <p:nvPr/>
        </p:nvPicPr>
        <p:blipFill>
          <a:blip r:embed="rId2">
            <a:alphaModFix amt="35592"/>
            <a:extLst/>
          </a:blip>
          <a:stretch>
            <a:fillRect/>
          </a:stretch>
        </p:blipFill>
        <p:spPr>
          <a:xfrm>
            <a:off x="5772806" y="1818289"/>
            <a:ext cx="6022429" cy="6022430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Conector recto de flecha 4"/>
          <p:cNvSpPr/>
          <p:nvPr/>
        </p:nvSpPr>
        <p:spPr>
          <a:xfrm>
            <a:off x="6349770" y="3326597"/>
            <a:ext cx="2152998" cy="8314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24" name="Conector recto de flecha 4"/>
          <p:cNvSpPr/>
          <p:nvPr/>
        </p:nvSpPr>
        <p:spPr>
          <a:xfrm>
            <a:off x="4598860" y="3867320"/>
            <a:ext cx="2152998" cy="8313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ítulo 4"/>
          <p:cNvSpPr txBox="1"/>
          <p:nvPr>
            <p:ph type="title"/>
          </p:nvPr>
        </p:nvSpPr>
        <p:spPr>
          <a:xfrm>
            <a:off x="839787" y="854019"/>
            <a:ext cx="10515601" cy="1325564"/>
          </a:xfrm>
          <a:prstGeom prst="rect">
            <a:avLst/>
          </a:prstGeom>
        </p:spPr>
        <p:txBody>
          <a:bodyPr/>
          <a:lstStyle/>
          <a:p>
            <a:pPr/>
            <a:r>
              <a:t>Objetivos</a:t>
            </a:r>
          </a:p>
        </p:txBody>
      </p:sp>
      <p:sp>
        <p:nvSpPr>
          <p:cNvPr id="127" name="Marcador de texto 5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Principal</a:t>
            </a:r>
          </a:p>
        </p:txBody>
      </p:sp>
      <p:sp>
        <p:nvSpPr>
          <p:cNvPr id="128" name="Marcador de contenido 6"/>
          <p:cNvSpPr txBox="1"/>
          <p:nvPr/>
        </p:nvSpPr>
        <p:spPr>
          <a:xfrm>
            <a:off x="885507" y="2505075"/>
            <a:ext cx="5066349" cy="3684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lvl1pPr>
          </a:lstStyle>
          <a:p>
            <a:pPr/>
            <a:r>
              <a:t>Valorar la eficacia de las técnicas de tercera generación como metodología de afrontamiento del estrés, en trabajadores del Hospital Universitario Reina Sofía </a:t>
            </a:r>
          </a:p>
        </p:txBody>
      </p:sp>
      <p:sp>
        <p:nvSpPr>
          <p:cNvPr id="129" name="Marcador de texto 7"/>
          <p:cNvSpPr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ctr">
              <a:buSzTx/>
              <a:buFontTx/>
              <a:buNone/>
              <a:defRPr b="1" sz="2400"/>
            </a:lvl1pPr>
          </a:lstStyle>
          <a:p>
            <a:pPr/>
            <a:r>
              <a:t>Secundarios</a:t>
            </a:r>
          </a:p>
        </p:txBody>
      </p:sp>
      <p:sp>
        <p:nvSpPr>
          <p:cNvPr id="130" name="Marcador de contenido 8"/>
          <p:cNvSpPr txBox="1"/>
          <p:nvPr/>
        </p:nvSpPr>
        <p:spPr>
          <a:xfrm>
            <a:off x="6217920" y="2505075"/>
            <a:ext cx="5091748" cy="3684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  <a:r>
              <a:t>Valorar la existencia de estrés entre los trabajadores del hospital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  <a:r>
              <a:t>Valorar la necesidad de intervención psicológica en los trabajadores del hospital </a:t>
            </a:r>
          </a:p>
        </p:txBody>
      </p:sp>
      <p:pic>
        <p:nvPicPr>
          <p:cNvPr id="131" name="Foto-3-siluetaYoga1.png" descr="Foto-3-siluetaYoga1.png"/>
          <p:cNvPicPr>
            <a:picLocks noChangeAspect="1"/>
          </p:cNvPicPr>
          <p:nvPr/>
        </p:nvPicPr>
        <p:blipFill>
          <a:blip r:embed="rId2">
            <a:alphaModFix amt="35592"/>
            <a:extLst/>
          </a:blip>
          <a:stretch>
            <a:fillRect/>
          </a:stretch>
        </p:blipFill>
        <p:spPr>
          <a:xfrm>
            <a:off x="5752579" y="1681163"/>
            <a:ext cx="6022430" cy="60224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ítulo 6"/>
          <p:cNvSpPr txBox="1"/>
          <p:nvPr>
            <p:ph type="title"/>
          </p:nvPr>
        </p:nvSpPr>
        <p:spPr>
          <a:xfrm>
            <a:off x="838200" y="697634"/>
            <a:ext cx="10515600" cy="1325564"/>
          </a:xfrm>
          <a:prstGeom prst="rect">
            <a:avLst/>
          </a:prstGeom>
        </p:spPr>
        <p:txBody>
          <a:bodyPr/>
          <a:lstStyle/>
          <a:p>
            <a:pPr/>
            <a:r>
              <a:t>Metodología</a:t>
            </a:r>
          </a:p>
        </p:txBody>
      </p:sp>
      <p:sp>
        <p:nvSpPr>
          <p:cNvPr id="134" name="Marcador de contenido 7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663575" indent="-663575" defTabSz="784225">
              <a:lnSpc>
                <a:spcPct val="72000"/>
              </a:lnSpc>
              <a:spcBef>
                <a:spcPts val="1700"/>
              </a:spcBef>
              <a:buSzPct val="123000"/>
              <a:defRPr spc="-100" sz="2400">
                <a:latin typeface="Arial"/>
                <a:ea typeface="Arial"/>
                <a:cs typeface="Arial"/>
                <a:sym typeface="Arial"/>
              </a:defRPr>
            </a:pPr>
            <a:r>
              <a:t>Estudio observacional analítico antes - después</a:t>
            </a:r>
            <a:endParaRPr spc="-52"/>
          </a:p>
          <a:p>
            <a:pPr marL="663575" indent="-663575" defTabSz="784225">
              <a:lnSpc>
                <a:spcPct val="72000"/>
              </a:lnSpc>
              <a:spcBef>
                <a:spcPts val="1700"/>
              </a:spcBef>
              <a:buSzPct val="123000"/>
              <a:defRPr spc="-100" sz="2400">
                <a:latin typeface="Arial"/>
                <a:ea typeface="Arial"/>
                <a:cs typeface="Arial"/>
                <a:sym typeface="Arial"/>
              </a:defRPr>
            </a:pPr>
            <a:r>
              <a:t>Taller </a:t>
            </a:r>
            <a:r>
              <a:rPr i="1"/>
              <a:t>“Técnicas de afrontamiento del estrés laboral en profesionales del Hospital Universitario Reina Sofía, basadas en la meditación”</a:t>
            </a:r>
            <a:endParaRPr spc="-52"/>
          </a:p>
          <a:p>
            <a:pPr marL="663575" indent="-663575" defTabSz="784225">
              <a:lnSpc>
                <a:spcPct val="72000"/>
              </a:lnSpc>
              <a:spcBef>
                <a:spcPts val="1700"/>
              </a:spcBef>
              <a:buSzPct val="123000"/>
              <a:defRPr i="1" spc="-100" sz="2400">
                <a:latin typeface="Arial"/>
                <a:ea typeface="Arial"/>
                <a:cs typeface="Arial"/>
                <a:sym typeface="Arial"/>
              </a:defRPr>
            </a:pPr>
            <a:r>
              <a:t>Ámbito: HURS desde Marzo 2022 hasta la actualidad</a:t>
            </a:r>
            <a:endParaRPr spc="-52"/>
          </a:p>
          <a:p>
            <a:pPr marL="663575" indent="-663575" defTabSz="784225">
              <a:lnSpc>
                <a:spcPct val="72000"/>
              </a:lnSpc>
              <a:spcBef>
                <a:spcPts val="1700"/>
              </a:spcBef>
              <a:buSzPct val="123000"/>
              <a:defRPr i="1" spc="-100" sz="2400">
                <a:latin typeface="Arial"/>
                <a:ea typeface="Arial"/>
                <a:cs typeface="Arial"/>
                <a:sym typeface="Arial"/>
              </a:defRPr>
            </a:pPr>
            <a:r>
              <a:t>Realización cuestionarios: Demográfico, SSP y Goldberg</a:t>
            </a:r>
            <a:endParaRPr spc="-52"/>
          </a:p>
          <a:p>
            <a:pPr marL="663575" indent="-663575" defTabSz="784225">
              <a:lnSpc>
                <a:spcPct val="72000"/>
              </a:lnSpc>
              <a:spcBef>
                <a:spcPts val="1700"/>
              </a:spcBef>
              <a:buSzPct val="123000"/>
              <a:defRPr i="1" spc="-100" sz="2400">
                <a:latin typeface="Arial"/>
                <a:ea typeface="Arial"/>
                <a:cs typeface="Arial"/>
                <a:sym typeface="Arial"/>
              </a:defRPr>
            </a:pPr>
            <a:r>
              <a:t>Registro de información (Excel)</a:t>
            </a:r>
            <a:endParaRPr spc="-52"/>
          </a:p>
          <a:p>
            <a:pPr marL="663575" indent="-663575" defTabSz="784225">
              <a:lnSpc>
                <a:spcPct val="72000"/>
              </a:lnSpc>
              <a:spcBef>
                <a:spcPts val="1700"/>
              </a:spcBef>
              <a:buSzPct val="123000"/>
              <a:defRPr i="1" spc="-100" sz="2400">
                <a:latin typeface="Arial"/>
                <a:ea typeface="Arial"/>
                <a:cs typeface="Arial"/>
                <a:sym typeface="Arial"/>
              </a:defRPr>
            </a:pPr>
            <a:r>
              <a:t>Análisis estadístico mediante el programa RStudio versión 2022.07.1+554 para Windows</a:t>
            </a:r>
            <a:endParaRPr spc="-52"/>
          </a:p>
          <a:p>
            <a:pPr marL="663575" indent="-663575" defTabSz="784225">
              <a:lnSpc>
                <a:spcPct val="72000"/>
              </a:lnSpc>
              <a:spcBef>
                <a:spcPts val="1700"/>
              </a:spcBef>
              <a:buSzPct val="123000"/>
              <a:defRPr i="1" spc="-100" sz="2400">
                <a:latin typeface="Arial"/>
                <a:ea typeface="Arial"/>
                <a:cs typeface="Arial"/>
                <a:sym typeface="Arial"/>
              </a:defRPr>
            </a:pPr>
            <a:r>
              <a:t>Aprobado en el</a:t>
            </a:r>
            <a:r>
              <a:rPr i="0"/>
              <a:t> Portal de Ética de la Investigación Biomédica de Andalucía (PEIBA).</a:t>
            </a:r>
          </a:p>
        </p:txBody>
      </p:sp>
      <p:pic>
        <p:nvPicPr>
          <p:cNvPr id="135" name="Foto-3-siluetaYoga1.png" descr="Foto-3-siluetaYoga1.png"/>
          <p:cNvPicPr>
            <a:picLocks noChangeAspect="1"/>
          </p:cNvPicPr>
          <p:nvPr/>
        </p:nvPicPr>
        <p:blipFill>
          <a:blip r:embed="rId2">
            <a:alphaModFix amt="35592"/>
            <a:extLst/>
          </a:blip>
          <a:stretch>
            <a:fillRect/>
          </a:stretch>
        </p:blipFill>
        <p:spPr>
          <a:xfrm>
            <a:off x="5772806" y="1818289"/>
            <a:ext cx="6022429" cy="60224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ítulo 1"/>
          <p:cNvSpPr txBox="1"/>
          <p:nvPr>
            <p:ph type="title"/>
          </p:nvPr>
        </p:nvSpPr>
        <p:spPr>
          <a:xfrm>
            <a:off x="838200" y="772449"/>
            <a:ext cx="10515600" cy="1325564"/>
          </a:xfrm>
          <a:prstGeom prst="rect">
            <a:avLst/>
          </a:prstGeom>
        </p:spPr>
        <p:txBody>
          <a:bodyPr/>
          <a:lstStyle/>
          <a:p>
            <a:pPr/>
            <a:r>
              <a:t>Resultados</a:t>
            </a:r>
          </a:p>
        </p:txBody>
      </p:sp>
      <p:sp>
        <p:nvSpPr>
          <p:cNvPr id="138" name="Marcador de contenido 2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/>
            <a:r>
              <a:t>35 trabajadores sanitarios y no sanitarios </a:t>
            </a:r>
          </a:p>
        </p:txBody>
      </p:sp>
      <p:pic>
        <p:nvPicPr>
          <p:cNvPr id="139" name="Imagen 2" descr="Imagen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3776" y="2349122"/>
            <a:ext cx="2350271" cy="195476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grpSp>
        <p:nvGrpSpPr>
          <p:cNvPr id="144" name="Agrupar"/>
          <p:cNvGrpSpPr/>
          <p:nvPr/>
        </p:nvGrpSpPr>
        <p:grpSpPr>
          <a:xfrm>
            <a:off x="2594757" y="4554992"/>
            <a:ext cx="6892261" cy="2154015"/>
            <a:chOff x="0" y="0"/>
            <a:chExt cx="6892259" cy="2154013"/>
          </a:xfrm>
        </p:grpSpPr>
        <p:pic>
          <p:nvPicPr>
            <p:cNvPr id="140" name="Imagen 1" descr="Imagen 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892260" cy="1786397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254000" dist="127000" dir="5400000">
                <a:srgbClr val="000000">
                  <a:alpha val="70000"/>
                </a:srgbClr>
              </a:outerShdw>
            </a:effectLst>
          </p:spPr>
        </p:pic>
        <p:grpSp>
          <p:nvGrpSpPr>
            <p:cNvPr id="143" name="Caption"/>
            <p:cNvGrpSpPr/>
            <p:nvPr/>
          </p:nvGrpSpPr>
          <p:grpSpPr>
            <a:xfrm>
              <a:off x="0" y="1832155"/>
              <a:ext cx="6892260" cy="321859"/>
              <a:chOff x="0" y="0"/>
              <a:chExt cx="6892259" cy="321857"/>
            </a:xfrm>
          </p:grpSpPr>
          <p:sp>
            <p:nvSpPr>
              <p:cNvPr id="141" name="Rectángulo"/>
              <p:cNvSpPr/>
              <p:nvPr/>
            </p:nvSpPr>
            <p:spPr>
              <a:xfrm>
                <a:off x="0" y="0"/>
                <a:ext cx="6892260" cy="129569"/>
              </a:xfrm>
              <a:prstGeom prst="roundRect">
                <a:avLst>
                  <a:gd name="adj" fmla="val 0"/>
                </a:avLst>
              </a:prstGeom>
              <a:solidFill>
                <a:srgbClr val="000000">
                  <a:alpha val="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r" defTabSz="457200">
                  <a:defRPr sz="1200"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</a:p>
            </p:txBody>
          </p:sp>
          <p:sp>
            <p:nvSpPr>
              <p:cNvPr id="142" name="Tabla categoría profesional relacionada con el sexo"/>
              <p:cNvSpPr txBox="1"/>
              <p:nvPr/>
            </p:nvSpPr>
            <p:spPr>
              <a:xfrm>
                <a:off x="0" y="0"/>
                <a:ext cx="6892259" cy="3218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algn="r" defTabSz="457200">
                  <a:defRPr sz="1200"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/>
                <a:r>
                  <a:t>Tabla categoría profesional relacionada con el sexo</a:t>
                </a:r>
              </a:p>
            </p:txBody>
          </p:sp>
        </p:grpSp>
      </p:grpSp>
      <p:graphicFrame>
        <p:nvGraphicFramePr>
          <p:cNvPr id="145" name="Tabla 1-2"/>
          <p:cNvGraphicFramePr/>
          <p:nvPr/>
        </p:nvGraphicFramePr>
        <p:xfrm>
          <a:off x="6076877" y="2431103"/>
          <a:ext cx="5625814" cy="199687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02780"/>
                <a:gridCol w="902483"/>
                <a:gridCol w="703077"/>
                <a:gridCol w="802780"/>
                <a:gridCol w="802780"/>
                <a:gridCol w="802780"/>
                <a:gridCol w="802780"/>
              </a:tblGrid>
              <a:tr h="358990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2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Edad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2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Frecuencia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2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2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2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% 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2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2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%  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</a:tr>
              <a:tr h="327360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rPr>
                        <a:t>20 - 30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8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23%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7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20%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3%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</a:tr>
              <a:tr h="327360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rPr>
                        <a:t>31 - 40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5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14%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5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14%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</a:tr>
              <a:tr h="327360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rPr>
                        <a:t>41 - 50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5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14%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3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9%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2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6%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</a:tr>
              <a:tr h="327360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rPr>
                        <a:t>51 - 60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16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46%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14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40%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2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6%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</a:tr>
              <a:tr h="327360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rPr>
                        <a:t>&gt; 60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3%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3%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2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0%</a:t>
                      </a:r>
                    </a:p>
                  </a:txBody>
                  <a:tcPr marL="50800" marR="50800" marT="50800" marB="50800" anchor="b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pic>
        <p:nvPicPr>
          <p:cNvPr id="146" name="Foto-3-siluetaYoga1.png" descr="Foto-3-siluetaYoga1.png"/>
          <p:cNvPicPr>
            <a:picLocks noChangeAspect="1"/>
          </p:cNvPicPr>
          <p:nvPr/>
        </p:nvPicPr>
        <p:blipFill>
          <a:blip r:embed="rId4">
            <a:alphaModFix amt="35592"/>
            <a:extLst/>
          </a:blip>
          <a:stretch>
            <a:fillRect/>
          </a:stretch>
        </p:blipFill>
        <p:spPr>
          <a:xfrm>
            <a:off x="5772806" y="1818289"/>
            <a:ext cx="6022429" cy="60224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Marcador de contenido 4"/>
          <p:cNvSpPr txBox="1"/>
          <p:nvPr>
            <p:ph type="body" sz="quarter" idx="1"/>
          </p:nvPr>
        </p:nvSpPr>
        <p:spPr>
          <a:xfrm>
            <a:off x="931228" y="4339242"/>
            <a:ext cx="4814458" cy="2086495"/>
          </a:xfrm>
          <a:prstGeom prst="rect">
            <a:avLst/>
          </a:prstGeom>
        </p:spPr>
        <p:txBody>
          <a:bodyPr/>
          <a:lstStyle/>
          <a:p>
            <a:pPr marL="230400" indent="-230400">
              <a:lnSpc>
                <a:spcPct val="72000"/>
              </a:lnSpc>
              <a:buSzPct val="123000"/>
              <a:defRPr sz="2600"/>
            </a:pPr>
            <a:r>
              <a:t>Test Mann-Whitney-Wilcoxon para datos ordinales</a:t>
            </a:r>
          </a:p>
          <a:p>
            <a:pPr marL="230400" indent="-230400">
              <a:lnSpc>
                <a:spcPct val="72000"/>
              </a:lnSpc>
              <a:buSzPct val="123000"/>
              <a:defRPr sz="2600"/>
            </a:pPr>
            <a:r>
              <a:t>p 0,061</a:t>
            </a:r>
          </a:p>
          <a:p>
            <a:pPr marL="230400" indent="-230400">
              <a:lnSpc>
                <a:spcPct val="72000"/>
              </a:lnSpc>
              <a:buSzPct val="123000"/>
              <a:defRPr sz="2600"/>
            </a:pPr>
            <a:r>
              <a:t>No significativo</a:t>
            </a:r>
          </a:p>
        </p:txBody>
      </p:sp>
      <p:sp>
        <p:nvSpPr>
          <p:cNvPr id="149" name="Marcador de contenido 5"/>
          <p:cNvSpPr txBox="1"/>
          <p:nvPr/>
        </p:nvSpPr>
        <p:spPr>
          <a:xfrm>
            <a:off x="7140311" y="1530938"/>
            <a:ext cx="5090161" cy="2048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216576" indent="-216576" defTabSz="859536">
              <a:lnSpc>
                <a:spcPct val="72000"/>
              </a:lnSpc>
              <a:spcBef>
                <a:spcPts val="900"/>
              </a:spcBef>
              <a:buSzPct val="123000"/>
              <a:buFont typeface="Arial"/>
              <a:buChar char="•"/>
              <a:defRPr sz="2444"/>
            </a:pPr>
            <a:r>
              <a:t>Test binomial a dos puntas</a:t>
            </a:r>
          </a:p>
          <a:p>
            <a:pPr marL="216576" indent="-216576" defTabSz="859536">
              <a:lnSpc>
                <a:spcPct val="72000"/>
              </a:lnSpc>
              <a:spcBef>
                <a:spcPts val="900"/>
              </a:spcBef>
              <a:buSzPct val="123000"/>
              <a:buFont typeface="Arial"/>
              <a:buChar char="•"/>
              <a:defRPr sz="2444"/>
            </a:pPr>
            <a:r>
              <a:t>p 0,0496</a:t>
            </a:r>
          </a:p>
          <a:p>
            <a:pPr marL="216576" indent="-216576" defTabSz="859536">
              <a:lnSpc>
                <a:spcPct val="72000"/>
              </a:lnSpc>
              <a:spcBef>
                <a:spcPts val="900"/>
              </a:spcBef>
              <a:buSzPct val="123000"/>
              <a:buFont typeface="Arial"/>
              <a:buChar char="•"/>
              <a:defRPr sz="2444"/>
            </a:pPr>
            <a:r>
              <a:t>IC (16,85 - 49,28%</a:t>
            </a:r>
          </a:p>
          <a:p>
            <a:pPr marL="216576" indent="-216576" defTabSz="859536">
              <a:lnSpc>
                <a:spcPct val="72000"/>
              </a:lnSpc>
              <a:spcBef>
                <a:spcPts val="900"/>
              </a:spcBef>
              <a:buSzPct val="123000"/>
              <a:buFont typeface="Arial"/>
              <a:buChar char="•"/>
              <a:defRPr sz="2444"/>
            </a:pPr>
            <a:r>
              <a:t>Probabilidad de éxito 31,4%</a:t>
            </a:r>
          </a:p>
          <a:p>
            <a:pPr marL="216576" indent="-216576" defTabSz="859536">
              <a:lnSpc>
                <a:spcPct val="72000"/>
              </a:lnSpc>
              <a:spcBef>
                <a:spcPts val="900"/>
              </a:spcBef>
              <a:buSzPct val="123000"/>
              <a:buFont typeface="Arial"/>
              <a:buChar char="•"/>
              <a:defRPr sz="2444"/>
            </a:pPr>
            <a:r>
              <a:t>Significativo</a:t>
            </a:r>
          </a:p>
        </p:txBody>
      </p:sp>
      <p:graphicFrame>
        <p:nvGraphicFramePr>
          <p:cNvPr id="150" name="Cuestionario Goldberg"/>
          <p:cNvGraphicFramePr/>
          <p:nvPr/>
        </p:nvGraphicFramePr>
        <p:xfrm>
          <a:off x="583180" y="917417"/>
          <a:ext cx="6236781" cy="328785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35949"/>
                <a:gridCol w="1467349"/>
                <a:gridCol w="604552"/>
                <a:gridCol w="1035949"/>
                <a:gridCol w="1526587"/>
                <a:gridCol w="553693"/>
              </a:tblGrid>
              <a:tr h="389725">
                <a:tc gridSpan="6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Cuestionario Goldberg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38334">
                <a:tc gridSpan="3"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Pre - Intervención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85A3D9"/>
                        </a:gs>
                        <a:gs pos="100000">
                          <a:srgbClr val="C0F8E8"/>
                        </a:gs>
                      </a:gsLst>
                      <a:lin ang="5400000" scaled="0"/>
                    </a:gradFill>
                  </a:tcPr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Post - Intervención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54F966"/>
                        </a:gs>
                        <a:gs pos="100000">
                          <a:srgbClr val="C0F8E8"/>
                        </a:gs>
                      </a:gsLst>
                      <a:lin ang="5400000" scaled="0"/>
                    </a:gradFill>
                  </a:tcPr>
                </a:tc>
                <a:tc hMerge="1">
                  <a:tcPr/>
                </a:tc>
                <a:tc hMerge="1">
                  <a:tcPr/>
                </a:tc>
              </a:tr>
              <a:tr h="71637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85A3D9"/>
                        </a:gs>
                        <a:gs pos="100000">
                          <a:srgbClr val="C0F8E8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Frecuencia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85A3D9"/>
                        </a:gs>
                        <a:gs pos="100000">
                          <a:srgbClr val="C0F8E8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85A3D9"/>
                        </a:gs>
                        <a:gs pos="100000">
                          <a:srgbClr val="C0F8E8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54F966"/>
                        </a:gs>
                        <a:gs pos="100000">
                          <a:srgbClr val="C0F8E8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Frecuencia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54F966"/>
                        </a:gs>
                        <a:gs pos="100000">
                          <a:srgbClr val="C0F8E8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%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54F966"/>
                        </a:gs>
                        <a:gs pos="100000">
                          <a:srgbClr val="C0F8E8"/>
                        </a:gs>
                      </a:gsLst>
                      <a:lin ang="5400000" scaled="0"/>
                    </a:gradFill>
                  </a:tcPr>
                </a:tc>
              </a:tr>
              <a:tr h="716377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Caso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17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49%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Caso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6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17%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</a:tr>
              <a:tr h="716377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No caso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18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51%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No caso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29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83%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</a:tr>
              <a:tr h="297955">
                <a:tc gridSpan="6"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000"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rPr>
                        <a:t>Tabla cuestionario Goldberg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12700">
                      <a:miter lim="400000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graphicFrame>
        <p:nvGraphicFramePr>
          <p:cNvPr id="151" name="Escala Estrés Percibido"/>
          <p:cNvGraphicFramePr/>
          <p:nvPr/>
        </p:nvGraphicFramePr>
        <p:xfrm>
          <a:off x="5870553" y="4061115"/>
          <a:ext cx="6030312" cy="222856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05052"/>
                <a:gridCol w="1310421"/>
                <a:gridCol w="782411"/>
                <a:gridCol w="922322"/>
                <a:gridCol w="1005052"/>
                <a:gridCol w="1005052"/>
              </a:tblGrid>
              <a:tr h="208165">
                <a:tc gridSpan="6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/>
                        <a:t>Escala Estrés Percibido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10238">
                <a:tc gridSpan="3"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Pre - Intervención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BF8F00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b="1"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Post - Intervención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309746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Grado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Frecuencia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Grado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Frecuencia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%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</a:tr>
              <a:tr h="309746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Ausencia 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7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20%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Ausencia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34%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</a:tr>
              <a:tr h="309746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Leve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16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46%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Leve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18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51%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</a:tr>
              <a:tr h="471175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Moderado 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34%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Moderado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14%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noFill/>
                  </a:tcPr>
                </a:tc>
              </a:tr>
              <a:tr h="309746"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Alto</a:t>
                      </a:r>
                    </a:p>
                  </a:txBody>
                  <a:tcPr marL="50800" marR="50800" marT="50800" marB="50800" anchor="ctr" anchorCtr="0" horzOverflow="overflow">
                    <a:lnL w="6350">
                      <a:solidFill>
                        <a:srgbClr val="9BC2E6"/>
                      </a:solidFill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Alto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49580">
                        <a:defRPr sz="1800"/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6350">
                      <a:solidFill>
                        <a:srgbClr val="9BC2E6"/>
                      </a:solidFill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6350">
                      <a:solidFill>
                        <a:srgbClr val="9BC2E6"/>
                      </a:solidFill>
                      <a:miter lim="400000"/>
                    </a:lnB>
                    <a:solidFill>
                      <a:srgbClr val="DDEBF7"/>
                    </a:solidFill>
                  </a:tcPr>
                </a:tc>
              </a:tr>
              <a:tr h="50800">
                <a:tc gridSpan="6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400"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rPr>
                        <a:t>Tabla SSP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6350">
                      <a:solidFill>
                        <a:srgbClr val="9BC2E6"/>
                      </a:solidFill>
                      <a:miter lim="400000"/>
                    </a:lnT>
                    <a:lnB w="12700">
                      <a:miter lim="400000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pic>
        <p:nvPicPr>
          <p:cNvPr id="152" name="Foto-3-siluetaYoga1.png" descr="Foto-3-siluetaYoga1.png"/>
          <p:cNvPicPr>
            <a:picLocks noChangeAspect="1"/>
          </p:cNvPicPr>
          <p:nvPr/>
        </p:nvPicPr>
        <p:blipFill>
          <a:blip r:embed="rId2">
            <a:alphaModFix amt="35592"/>
            <a:extLst/>
          </a:blip>
          <a:stretch>
            <a:fillRect/>
          </a:stretch>
        </p:blipFill>
        <p:spPr>
          <a:xfrm>
            <a:off x="5772806" y="1818289"/>
            <a:ext cx="6022429" cy="60224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ítulo 4"/>
          <p:cNvSpPr txBox="1"/>
          <p:nvPr>
            <p:ph type="title"/>
          </p:nvPr>
        </p:nvSpPr>
        <p:spPr>
          <a:xfrm>
            <a:off x="838200" y="639444"/>
            <a:ext cx="10515600" cy="1325564"/>
          </a:xfrm>
          <a:prstGeom prst="rect">
            <a:avLst/>
          </a:prstGeom>
        </p:spPr>
        <p:txBody>
          <a:bodyPr/>
          <a:lstStyle/>
          <a:p>
            <a:pPr/>
            <a:r>
              <a:t>Conclusiones</a:t>
            </a:r>
          </a:p>
        </p:txBody>
      </p:sp>
      <p:sp>
        <p:nvSpPr>
          <p:cNvPr id="155" name="Marcador de contenido 5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230400" indent="-230400" defTabSz="1926287">
              <a:lnSpc>
                <a:spcPct val="72000"/>
              </a:lnSpc>
              <a:defRPr sz="2300"/>
            </a:pPr>
            <a:r>
              <a:t>Según los valores obtenidos en la Escala de Estrés Percibido, previo a la realización del taller, el 34% de los trabajadores encuestados, perciben un estrés moderado.</a:t>
            </a:r>
          </a:p>
          <a:p>
            <a:pPr marL="230400" indent="-230400" defTabSz="1926287">
              <a:lnSpc>
                <a:spcPct val="72000"/>
              </a:lnSpc>
              <a:defRPr sz="2300"/>
            </a:pPr>
            <a:r>
              <a:t>El 49% de los trabajadores encuestados necesitaban intervención psicológica, según el cuestionario Goldberg, antes de dotarles de las herramientas previamente descritas. </a:t>
            </a:r>
          </a:p>
          <a:p>
            <a:pPr marL="230400" indent="-230400" defTabSz="1926287">
              <a:lnSpc>
                <a:spcPct val="72000"/>
              </a:lnSpc>
              <a:defRPr sz="2300"/>
            </a:pPr>
            <a:r>
              <a:t>Existe una mejoría estadísticamente significativa (p = 0,0496) en el cuestionario Goldberg, en los trabajadores encuestados</a:t>
            </a:r>
          </a:p>
          <a:p>
            <a:pPr marL="230400" indent="-230400" defTabSz="1926287">
              <a:lnSpc>
                <a:spcPct val="72000"/>
              </a:lnSpc>
              <a:defRPr sz="2300"/>
            </a:pPr>
            <a:r>
              <a:t>Actualmente obtenemos una diferencia no significativa (p = 0,061) en la escala de Estrés Percibido, pero se acerca a valores significativos, lo que nos indica que la muestra insuficiente ha podido perjudicarnos en este análisis.</a:t>
            </a:r>
          </a:p>
          <a:p>
            <a:pPr marL="230400" indent="-230400" defTabSz="1926287">
              <a:lnSpc>
                <a:spcPct val="72000"/>
              </a:lnSpc>
              <a:defRPr sz="2300"/>
            </a:pPr>
            <a:r>
              <a:t>La implantación de talleres, en los que se enseñe a los trabajadores diferentes técnicas que le ayuden a hacer una correcta gestión del estrés, es beneficioso y necesario en la sociedad actual.  </a:t>
            </a:r>
          </a:p>
        </p:txBody>
      </p:sp>
      <p:pic>
        <p:nvPicPr>
          <p:cNvPr id="156" name="Foto-3-siluetaYoga1.png" descr="Foto-3-siluetaYoga1.png"/>
          <p:cNvPicPr>
            <a:picLocks noChangeAspect="1"/>
          </p:cNvPicPr>
          <p:nvPr/>
        </p:nvPicPr>
        <p:blipFill>
          <a:blip r:embed="rId2">
            <a:alphaModFix amt="35592"/>
            <a:extLst/>
          </a:blip>
          <a:stretch>
            <a:fillRect/>
          </a:stretch>
        </p:blipFill>
        <p:spPr>
          <a:xfrm>
            <a:off x="5772806" y="1818289"/>
            <a:ext cx="6022429" cy="60224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ítulo 1"/>
          <p:cNvSpPr txBox="1"/>
          <p:nvPr>
            <p:ph type="title"/>
          </p:nvPr>
        </p:nvSpPr>
        <p:spPr>
          <a:xfrm>
            <a:off x="838200" y="647757"/>
            <a:ext cx="10515600" cy="1325564"/>
          </a:xfrm>
          <a:prstGeom prst="rect">
            <a:avLst/>
          </a:prstGeom>
        </p:spPr>
        <p:txBody>
          <a:bodyPr/>
          <a:lstStyle/>
          <a:p>
            <a:pPr/>
            <a:r>
              <a:t>Bibliografía</a:t>
            </a:r>
          </a:p>
        </p:txBody>
      </p:sp>
      <p:sp>
        <p:nvSpPr>
          <p:cNvPr id="159" name="Marcador de contenido 2"/>
          <p:cNvSpPr txBox="1"/>
          <p:nvPr>
            <p:ph type="body" idx="1"/>
          </p:nvPr>
        </p:nvSpPr>
        <p:spPr>
          <a:xfrm>
            <a:off x="838200" y="1496291"/>
            <a:ext cx="10515600" cy="4796445"/>
          </a:xfrm>
          <a:prstGeom prst="rect">
            <a:avLst/>
          </a:prstGeom>
        </p:spPr>
        <p:txBody>
          <a:bodyPr/>
          <a:lstStyle/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¿Qué es un factor de riesgo psicosocial? [Internet]. Insst.es. [citado el 7 de octubre de 2021]. Disponible en: https://www.insst.es/-/-que-es-un-factor-de-riesgo-psicosocial- 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OIT. (1984, 18 septiembre). </a:t>
            </a:r>
            <a:r>
              <a:rPr i="1"/>
              <a:t>FACTORES PSICOSOCIALES EN EL TRABAJO: Naturaleza, incidencia y prevención</a:t>
            </a:r>
            <a:r>
              <a:t>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 invalidUrl="" action="" tgtFrame="" tooltip="" history="1" highlightClick="0" endSnd="0"/>
              </a:rPr>
              <a:t>http://www.factorespsicosociales.com/wp-content/uploads/2019/02/FPS-OIT-OMS.pdf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Jiménez, B. M. (s/f). </a:t>
            </a:r>
            <a:r>
              <a:rPr i="1"/>
              <a:t>Factores y riesgos psicosociales, formas, consecuencias, medidas y buenas prácticas</a:t>
            </a:r>
            <a:r>
              <a:t>. Insst.es. Recuperado el 9 de marzo de 2023, de https://www.insst.es/documents/94886/96076/Factores+y+riesgos+psicosociales%2C+formas%2C+consecuencias%2C+medidas+y+buenas+prácticas.pdf/c4cde3ce-a4b6-45e9-9907-cb4d693c19cf?t=1522937548000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i="1"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Factores psicosociales</a:t>
            </a:r>
            <a:r>
              <a:rPr i="0"/>
              <a:t>. (n.d.). Saludlaboral.org. Retrieved March 9, 2023, from https://riesgoslaborales.saludlaboral.org/portal-preventivo/riesgos-laborales/riesgos-relacionados-con-la-psicosociologia/factores-psicosociales/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Gutiérrez Strauss, Ana María, &amp; Viloria-Doria, Juan Carlos. (2014). Riesgos Psicosociales y Estrés en el ambiente laboral. </a:t>
            </a:r>
            <a:r>
              <a:rPr i="1"/>
              <a:t>Revista Salud Uninorte</a:t>
            </a:r>
            <a:r>
              <a:t>, </a:t>
            </a:r>
            <a:r>
              <a:rPr i="1"/>
              <a:t>30</a:t>
            </a:r>
            <a:r>
              <a:t>(1), v-vi. Retrieved March 10, 2023, from http://www.scielo.org.co/scielo.php?script=sci_arttext&amp;pid=S0120-55522014000100001&amp;lng=en&amp;tlng=es.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Iniesta, A. (n.d.). </a:t>
            </a:r>
            <a:r>
              <a:rPr i="1"/>
              <a:t>Guía sobre el manejo del estrés desde Medicina del Trabajo</a:t>
            </a:r>
            <a:r>
              <a:t>. Sesst.org. Retrieved March 10, 2023, from https://www.sesst.org/wp-content/uploads/2019/02/guia-manejo-estres-medicina-trabajo.pdf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i="1"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El 66% de los trabajadores españoles experimenta estrés en el trabajo al menos una vez por semana</a:t>
            </a:r>
            <a:r>
              <a:rPr i="0"/>
              <a:t>. (n.d.). Adp.com. Retrieved March 11, 2023, from https://es.adp.com/sobre-adp/sala-de-prensa/2022-09-12-el-66-por-ciento-de-los-trabajadores-espanoles-experimenta-estres-en-el-trabajo.aspx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(N.d.). Infocoponline.Es. Retrieved March 11, 2023, from http://www.infocoponline.es/pdf/ESTUDIO-ANSIEDAD.pdf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Lemos, Mariantonia. (2015). La teoría de la alóstasis como mecanismo explicativo entre los apegos inseguros y la vulnerabilidad a enfermedades crónicas. </a:t>
            </a:r>
            <a:r>
              <a:rPr i="1"/>
              <a:t>Anales de Psicología</a:t>
            </a:r>
            <a:r>
              <a:t>, </a:t>
            </a:r>
            <a:r>
              <a:rPr i="1"/>
              <a:t>31</a:t>
            </a:r>
            <a:r>
              <a:t>(2), 452-461.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 invalidUrl="" action="" tgtFrame="" tooltip="" history="1" highlightClick="0" endSnd="0"/>
              </a:rPr>
              <a:t>https://dx.doi.org/10.6018/analesps.31.2.176361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Teixeira, C. A. B., Gherardi-Donato, E. C. da S., Pereira, S. S., Cardoso, L., &amp; Reisdorfer, E.. (2016). Estrés laboral y estrategias de afrontamiento entre los profesionales de enfermería hospitalaria. </a:t>
            </a:r>
            <a:r>
              <a:rPr i="1"/>
              <a:t>Enfermería Global</a:t>
            </a:r>
            <a:r>
              <a:t>, </a:t>
            </a:r>
            <a:r>
              <a:rPr i="1"/>
              <a:t>15</a:t>
            </a:r>
            <a:r>
              <a:t>(44), 288-298. Recuperado en 11 de marzo de 2023, de http://scielo.isciii.es/scielo.php?script=sci_arttext&amp;pid=S1695-61412016000400012&amp;lng=es&amp;tlng=es.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(2020). Estrategias de afrontamiento del estrés laboral en trabajadores de la salud y reflexiones acerca de las transformaciones organizacionales a partir de la pandemia de COVID-19. </a:t>
            </a:r>
            <a:r>
              <a:rPr i="1"/>
              <a:t>Revista Subjetividad y Procesos Cognitivos</a:t>
            </a:r>
            <a:r>
              <a:t>, </a:t>
            </a:r>
            <a:r>
              <a:rPr i="1"/>
              <a:t>24</a:t>
            </a:r>
            <a:r>
              <a:t>(2), 1852-7310.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Peláez López, María Antonia, Lozano Zuluaga, Juan José, Narváez Andrade, María José, &amp; Becerra Hernández, Lina Vanessa. (2021). El cerebro del meditador de atención plena: de la prospección a la tarea. </a:t>
            </a:r>
            <a:r>
              <a:rPr i="1"/>
              <a:t>Universitas Medica</a:t>
            </a:r>
            <a:r>
              <a:t>, </a:t>
            </a:r>
            <a:r>
              <a:rPr i="1"/>
              <a:t>62</a:t>
            </a:r>
            <a:r>
              <a:t>(4), 172-187. Epub September 30, 2021.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 invalidUrl="" action="" tgtFrame="" tooltip="" history="1" highlightClick="0" endSnd="0"/>
              </a:rPr>
              <a:t>https://doi.org/10.11144/javeriana.umed62-4.brai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Mimenza, O. C., &amp; Mimenza, O. C. (2017, 2 marzo). </a:t>
            </a:r>
            <a:r>
              <a:rPr i="1"/>
              <a:t>¿Qué son las terapias de tercera generación?</a:t>
            </a:r>
            <a:r>
              <a:t>https://psicologiaymente.com/clinica/terapias-tercera-generacion</a:t>
            </a:r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Giménez, Gloria Concepción, Olguin, Gustavo, &amp; Almirón, Marcos Daniel. (2020). Yoga: beneficios para la salud. Una revisión de la literatura. </a:t>
            </a:r>
            <a:r>
              <a:rPr i="1"/>
              <a:t>Anales de la Facultad de Ciencias Médicas (Asunción)</a:t>
            </a:r>
            <a:r>
              <a:t>, </a:t>
            </a:r>
            <a:r>
              <a:rPr i="1"/>
              <a:t>53</a:t>
            </a:r>
            <a:r>
              <a:t>(2), 137-144. Epub August 00, 2020.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5" invalidUrl="" action="" tgtFrame="" tooltip="" history="1" highlightClick="0" endSnd="0"/>
              </a:rPr>
              <a:t>https://doi.org/10.18004/anales/2020.053.02.137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Scorsolini-Comin, Fabio, da Cunha, Vivian Fukumasu, Miasso, Adriana Inocenti, &amp; Pillon, Sandra Cristina. (2021). Mindfulness y Salud Mental: diálogos entre la Enfermería y la Psicología Positiva. </a:t>
            </a:r>
            <a:r>
              <a:rPr i="1"/>
              <a:t>Index de Enfermería</a:t>
            </a:r>
            <a:r>
              <a:t>, </a:t>
            </a:r>
            <a:r>
              <a:rPr i="1"/>
              <a:t>30</a:t>
            </a:r>
            <a:r>
              <a:t>(3), 229-233. Epub 06 de junio de 2022. Recuperado en 18 de marzo de 2023, de http://scielo.isciii.es/scielo.php?script=sci_arttext&amp;pid=S1132-12962021000200016&amp;lng=es&amp;tlng=es.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Gómez-Baños, Ramón, Saldaña-Barrientos, Sandra, Orozco-Arellano, Miguel A., &amp; Rivas-Vega, Bernardo A.. (2022). Correlación entre estrés laboral y resiliencia en los médicos residentes de medicina familiar. </a:t>
            </a:r>
            <a:r>
              <a:rPr i="1"/>
              <a:t>Revista mexicana de medicina familiar</a:t>
            </a:r>
            <a:r>
              <a:t>, </a:t>
            </a:r>
            <a:r>
              <a:rPr i="1"/>
              <a:t>9</a:t>
            </a:r>
            <a:r>
              <a:t>(3), 78-85. Epub 30 de enero de 2023.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6" invalidUrl="" action="" tgtFrame="" tooltip="" history="1" highlightClick="0" endSnd="0"/>
              </a:rPr>
              <a:t>https://doi.org/10.24875/rmf.21000149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Zárate-Flores, Larissa Margarita, &amp; Morales-Sánchez, Martha Alejandra. (2022). Compromiso laboral y estrés percibido en residentes de dermatología y otras especialidades en instituciones públicas. </a:t>
            </a:r>
            <a:r>
              <a:rPr i="1"/>
              <a:t>Investigación en educación médica</a:t>
            </a:r>
            <a:r>
              <a:t>, </a:t>
            </a:r>
            <a:r>
              <a:rPr i="1"/>
              <a:t>11</a:t>
            </a:r>
            <a:r>
              <a:t>(42), 78-85. Epub 30 de enero de 2023.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7" invalidUrl="" action="" tgtFrame="" tooltip="" history="1" highlightClick="0" endSnd="0"/>
              </a:rPr>
              <a:t>https://doi.org/10.22201/fm.20075057e.2022.42.21405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Teixeira, C. A. B., Gherardi-Donato, E. C. da S., Pereira, S. S., Cardoso, L., &amp; Reisdorfer, E.. (2016). Estrés laboral y estrategias de afrontamiento entre los profesionales de enfermería hospitalaria. </a:t>
            </a:r>
            <a:r>
              <a:rPr i="1"/>
              <a:t>Enfermería Global</a:t>
            </a:r>
            <a:r>
              <a:t>, </a:t>
            </a:r>
            <a:r>
              <a:rPr i="1"/>
              <a:t>15</a:t>
            </a:r>
            <a:r>
              <a:t>(44), 288-298. Recuperado en 19 de marzo de 2023, de http://scielo.isciii.es/scielo.php?script=sci_arttext&amp;pid=S1695-61412016000400012&amp;lng=es&amp;tlng=es.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Ley Orgánica 3/2018, de 5 de diciembre, de Protección de Datos Personales y garantía de los derechos digitales. </a:t>
            </a:r>
            <a:br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Mendoza, H. M. T., &amp; Cabrera, J. M. (2007). Propiedades psicométricas de la versión española de la «Escala de estrés percibido» (EEP). </a:t>
            </a:r>
            <a:r>
              <a:rPr i="1"/>
              <a:t>Psicología conductual = behavioral psychology: Revista internacional de psicología clínica y de la salud</a:t>
            </a:r>
            <a:r>
              <a:t>, </a:t>
            </a:r>
            <a:r>
              <a:rPr i="1"/>
              <a:t>15</a:t>
            </a:r>
            <a:r>
              <a:t>(3), 457-478.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8" invalidUrl="" action="" tgtFrame="" tooltip="" history="1" highlightClick="0" endSnd="0"/>
              </a:rPr>
              <a:t>https://dialnet.unirioja.es/servlet/articulo?codigo=2492030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Reyna, C., Mola, D. J., &amp; Correa, P. (2019). Escala de Estrés Percibido: análisis psicométrico desde la TCT y la TRI. </a:t>
            </a:r>
            <a:r>
              <a:rPr i="1"/>
              <a:t>Ansiedad y Estrés</a:t>
            </a:r>
            <a:r>
              <a:t>, </a:t>
            </a:r>
            <a:r>
              <a:rPr i="1"/>
              <a:t>25</a:t>
            </a:r>
            <a:r>
              <a:t>(2), 138-147.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9" invalidUrl="" action="" tgtFrame="" tooltip="" history="1" highlightClick="0" endSnd="0"/>
              </a:rPr>
              <a:t>https://doi.org/10.1016/j.anyes.2019.04.003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Psychometric Properties of a European Spanish Version of the Perceived Stress Scale (PSS). (s. f.). CORE Reader.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0" invalidUrl="" action="" tgtFrame="" tooltip="" history="1" highlightClick="0" endSnd="0"/>
              </a:rPr>
              <a:t>https://core.ac.uk/reader/38810438?utm_source=linkout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Campodarbe, D., De Porras Rosselló, L. R., De Porras, D. G. R., Torra, B. A., &amp; Vall, I. C. (1999). Psicometría de la ansiedad, la depresión y el alcoholismo en atención primaria. </a:t>
            </a:r>
            <a:r>
              <a:rPr i="1"/>
              <a:t>Semergen - Medicina De Familia</a:t>
            </a:r>
            <a:r>
              <a:t>, </a:t>
            </a:r>
            <a:r>
              <a:rPr i="1"/>
              <a:t>3</a:t>
            </a:r>
            <a:r>
              <a:t>, 209-225.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1" invalidUrl="" action="" tgtFrame="" tooltip="" history="1" highlightClick="0" endSnd="0"/>
              </a:rPr>
              <a:t>https://dialnet.unirioja.es/servlet/articulo?codigo=3810272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Mitjana, L. R., Mitjana, L. R., Cepsim, C. P., Ramírez, L., Cita, C., Cecilia, T. S., Rubio, N. M., Rubio, N. M., Arrimada, M., &amp; Arrimada, M. (2019, 10 junio). </a:t>
            </a:r>
            <a:r>
              <a:rPr i="1"/>
              <a:t>Test de depresión de Goldberg: características y funciones</a:t>
            </a:r>
            <a:r>
              <a:t>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2" invalidUrl="" action="" tgtFrame="" tooltip="" history="1" highlightClick="0" endSnd="0"/>
              </a:rPr>
              <a:t>https://psicologiaymente.com/clinica/test-depresion-goldberg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MINISTERIO DE EMPLEO Y SEGURIDAD SOCIAL. (s. f.). GUÍA DE ACTUACIONES DE LA INSPECCIÓN DE TRABAJO Y SEGURIDAD SOCIAL SOBRE RIESGOS PSICOSOCIALES.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3" invalidUrl="" action="" tgtFrame="" tooltip="" history="1" highlightClick="0" endSnd="0"/>
              </a:rPr>
              <a:t>https://www.laboral-social.com/files-laboral/Guia_psicosociales.pdf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V Cozzo, G. (s. f.). Estrés percibido y calidad de vida relacionada con la salud en personal sanitario asistencial.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4" invalidUrl="" action="" tgtFrame="" tooltip="" history="1" highlightClick="0" endSnd="0"/>
              </a:rPr>
              <a:t>https://www.redalyc.org/journal/3331/333145838001/html/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Cozzo, G. (s. f.). Estrés percibido y calidad de vida relacionada con la salud en personal sanitario asistencial.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4" invalidUrl="" action="" tgtFrame="" tooltip="" history="1" highlightClick="0" endSnd="0"/>
              </a:rPr>
              <a:t>https://www.redalyc.org/journal/3331/333145838001/html/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Cedillo, A. C. (2017). Efectividad de la práctica mindfulness en la disminución de la ansiedad. Dialnet.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5" invalidUrl="" action="" tgtFrame="" tooltip="" history="1" highlightClick="0" endSnd="0"/>
              </a:rPr>
              <a:t>https://dialnet.unirioja.es/servlet/articulo?codigo=5856648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Galvão, Ana, Gomes, Maria José, Pires, Isabel Maria, &amp; Pinheiro, Marco. (2022). Satisfação laboral, bem estar e a prática de Mindfulness em profissionais de saúde. </a:t>
            </a:r>
            <a:r>
              <a:rPr i="1"/>
              <a:t>Revista Portuguesa de Enfermagem de Saúde Mental</a:t>
            </a:r>
            <a:r>
              <a:t>, (28), 157-171. Epub 31 de dezembro de 2022.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6" invalidUrl="" action="" tgtFrame="" tooltip="" history="1" highlightClick="0" endSnd="0"/>
              </a:rPr>
              <a:t>https://doi.org/10.19131/rpesm.354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Márquez, M. A., Galiana, L., Oliver, A., &amp; Sansó, N. (2021). The impact of a mindfulness-based intervention on the quality of life of Spanish national police officers. </a:t>
            </a:r>
            <a:r>
              <a:rPr i="1"/>
              <a:t>Health &amp; social care in the community</a:t>
            </a:r>
            <a:r>
              <a:t>, </a:t>
            </a:r>
            <a:r>
              <a:rPr i="1"/>
              <a:t>29</a:t>
            </a:r>
            <a:r>
              <a:t>(5), 1491–1501.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7" invalidUrl="" action="" tgtFrame="" tooltip="" history="1" highlightClick="0" endSnd="0"/>
              </a:rPr>
              <a:t>https://doi.org/10.1111/hsc.13209</a:t>
            </a:r>
            <a:endParaRPr sz="1638"/>
          </a:p>
          <a:p>
            <a:pPr marL="90774" indent="-90774" algn="just" defTabSz="166420">
              <a:spcBef>
                <a:spcPts val="0"/>
              </a:spcBef>
              <a:buFontTx/>
              <a:buAutoNum type="arabicPeriod" startAt="1"/>
              <a:defRPr sz="728">
                <a:latin typeface="Times Roman"/>
                <a:ea typeface="Times Roman"/>
                <a:cs typeface="Times Roman"/>
                <a:sym typeface="Times Roman"/>
              </a:defRPr>
            </a:pPr>
            <a:r>
              <a:t>Amutio, A., Franco, C., Sánchez-Sánchez, L. C., Pérez-Fuentes, M. D. C., Gázquez-Linares, J. J., Van Gordon, W., &amp; Molero-Jurado, M. D. M. (2018). Effects of Mindfulness Training on Sleep Problems in Patients With Fibromyalgia. </a:t>
            </a:r>
            <a:r>
              <a:rPr i="1"/>
              <a:t>Frontiers in psychology</a:t>
            </a:r>
            <a:r>
              <a:t>, </a:t>
            </a:r>
            <a:r>
              <a:rPr i="1"/>
              <a:t>9</a:t>
            </a:r>
            <a:r>
              <a:t>, 1365. https://doi.org/10.3389/fpsyg.2018.01365</a:t>
            </a:r>
          </a:p>
        </p:txBody>
      </p:sp>
      <p:pic>
        <p:nvPicPr>
          <p:cNvPr id="160" name="Foto-3-siluetaYoga1.png" descr="Foto-3-siluetaYoga1.png"/>
          <p:cNvPicPr>
            <a:picLocks noChangeAspect="1"/>
          </p:cNvPicPr>
          <p:nvPr/>
        </p:nvPicPr>
        <p:blipFill>
          <a:blip r:embed="rId18">
            <a:alphaModFix amt="35592"/>
            <a:extLst/>
          </a:blip>
          <a:stretch>
            <a:fillRect/>
          </a:stretch>
        </p:blipFill>
        <p:spPr>
          <a:xfrm>
            <a:off x="5772806" y="1818289"/>
            <a:ext cx="6022429" cy="60224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